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8"/>
  </p:notesMasterIdLst>
  <p:sldIdLst>
    <p:sldId id="257" r:id="rId3"/>
    <p:sldId id="310" r:id="rId4"/>
    <p:sldId id="276" r:id="rId5"/>
    <p:sldId id="306" r:id="rId6"/>
    <p:sldId id="307" r:id="rId7"/>
    <p:sldId id="305" r:id="rId8"/>
    <p:sldId id="309" r:id="rId9"/>
    <p:sldId id="277" r:id="rId10"/>
    <p:sldId id="279" r:id="rId11"/>
    <p:sldId id="296" r:id="rId12"/>
    <p:sldId id="295" r:id="rId13"/>
    <p:sldId id="280" r:id="rId14"/>
    <p:sldId id="282" r:id="rId15"/>
    <p:sldId id="283" r:id="rId16"/>
    <p:sldId id="284" r:id="rId17"/>
    <p:sldId id="287" r:id="rId18"/>
    <p:sldId id="288" r:id="rId19"/>
    <p:sldId id="297" r:id="rId20"/>
    <p:sldId id="289" r:id="rId21"/>
    <p:sldId id="290" r:id="rId22"/>
    <p:sldId id="291" r:id="rId23"/>
    <p:sldId id="292" r:id="rId24"/>
    <p:sldId id="293" r:id="rId25"/>
    <p:sldId id="308" r:id="rId26"/>
    <p:sldId id="31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09" autoAdjust="0"/>
    <p:restoredTop sz="94660"/>
  </p:normalViewPr>
  <p:slideViewPr>
    <p:cSldViewPr>
      <p:cViewPr varScale="1">
        <p:scale>
          <a:sx n="162" d="100"/>
          <a:sy n="162" d="100"/>
        </p:scale>
        <p:origin x="5484"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14DDAB-369A-4B4A-A5C5-820D518D5704}" type="datetimeFigureOut">
              <a:rPr lang="en-US" smtClean="0"/>
              <a:t>8/5/2020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B33632-6721-4165-A3C2-EF872AD9B5D6}" type="slidenum">
              <a:rPr lang="en-US" smtClean="0"/>
              <a:t>‹#›</a:t>
            </a:fld>
            <a:endParaRPr lang="en-US" dirty="0"/>
          </a:p>
        </p:txBody>
      </p:sp>
    </p:spTree>
    <p:extLst>
      <p:ext uri="{BB962C8B-B14F-4D97-AF65-F5344CB8AC3E}">
        <p14:creationId xmlns:p14="http://schemas.microsoft.com/office/powerpoint/2010/main" val="2314909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Title IX Training</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Title IX Training</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Title IX Training</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DIRIGO 2019</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Title IX Training</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a:t>Title IX Training</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a:t>Title IX Training</a:t>
            </a:r>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dirty="0"/>
              <a:t>Title IX Training</a:t>
            </a:r>
          </a:p>
        </p:txBody>
      </p:sp>
      <p:sp>
        <p:nvSpPr>
          <p:cNvPr id="9" name="Slide Number Placeholder 8"/>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4" name="Footer Placeholder 3"/>
          <p:cNvSpPr>
            <a:spLocks noGrp="1"/>
          </p:cNvSpPr>
          <p:nvPr>
            <p:ph type="ftr" sz="quarter" idx="11"/>
          </p:nvPr>
        </p:nvSpPr>
        <p:spPr/>
        <p:txBody>
          <a:bodyPr/>
          <a:lstStyle/>
          <a:p>
            <a:r>
              <a:rPr lang="en-US" dirty="0"/>
              <a:t>Title IX Training</a:t>
            </a:r>
          </a:p>
        </p:txBody>
      </p:sp>
      <p:sp>
        <p:nvSpPr>
          <p:cNvPr id="5" name="Slide Number Placeholder 4"/>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dirty="0"/>
              <a:t>Title IX Training</a:t>
            </a:r>
          </a:p>
        </p:txBody>
      </p:sp>
      <p:sp>
        <p:nvSpPr>
          <p:cNvPr id="4" name="Slide Number Placeholder 3"/>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a:t>Title IX Training</a:t>
            </a:r>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rot="16200000">
            <a:off x="7551351" y="1645920"/>
            <a:ext cx="2438399" cy="365760"/>
          </a:xfrm>
          <a:prstGeom prst="rect">
            <a:avLst/>
          </a:prstGeom>
        </p:spPr>
        <p:txBody>
          <a:bodyPr/>
          <a:lstStyle/>
          <a:p>
            <a:endParaRPr lang="en-US" dirty="0"/>
          </a:p>
        </p:txBody>
      </p:sp>
      <p:sp>
        <p:nvSpPr>
          <p:cNvPr id="9" name="Slide Number Placeholder 8"/>
          <p:cNvSpPr>
            <a:spLocks noGrp="1"/>
          </p:cNvSpPr>
          <p:nvPr>
            <p:ph type="sldNum" sz="quarter" idx="11"/>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dirty="0"/>
          </a:p>
        </p:txBody>
      </p:sp>
      <p:sp>
        <p:nvSpPr>
          <p:cNvPr id="10" name="Footer Placeholder 9"/>
          <p:cNvSpPr>
            <a:spLocks noGrp="1"/>
          </p:cNvSpPr>
          <p:nvPr>
            <p:ph type="ftr" sz="quarter" idx="12"/>
          </p:nvPr>
        </p:nvSpPr>
        <p:spPr/>
        <p:txBody>
          <a:bodyPr/>
          <a:lstStyle/>
          <a:p>
            <a:r>
              <a:rPr lang="en-US" dirty="0"/>
              <a:t>Title IX Training</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rot="16200000">
            <a:off x="4229100" y="1790700"/>
            <a:ext cx="6858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228600" y="6179819"/>
            <a:ext cx="8763000" cy="365760"/>
          </a:xfrm>
          <a:prstGeom prst="rect">
            <a:avLst/>
          </a:prstGeom>
        </p:spPr>
        <p:txBody>
          <a:bodyPr vert="horz" lIns="91440" tIns="45720" rIns="91440" bIns="45720" rtlCol="0" anchor="ctr"/>
          <a:lstStyle>
            <a:lvl1pPr algn="l">
              <a:defRPr sz="2800">
                <a:solidFill>
                  <a:schemeClr val="bg1"/>
                </a:solidFill>
                <a:latin typeface="HelveticaNeueLT Std Med" pitchFamily="34" charset="0"/>
              </a:defRPr>
            </a:lvl1pPr>
          </a:lstStyle>
          <a:p>
            <a:r>
              <a:rPr lang="en-US" dirty="0"/>
              <a:t>Title IX Training</a:t>
            </a:r>
          </a:p>
        </p:txBody>
      </p:sp>
      <p:pic>
        <p:nvPicPr>
          <p:cNvPr id="9" name="Picture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477000" y="6129896"/>
            <a:ext cx="2133600" cy="46560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spcBef>
          <a:spcPct val="0"/>
        </a:spcBef>
        <a:buNone/>
        <a:defRPr sz="4600" b="1" i="0" kern="1200" cap="none" spc="-100" baseline="0">
          <a:ln>
            <a:noFill/>
          </a:ln>
          <a:solidFill>
            <a:schemeClr val="tx1"/>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rot="16200000">
            <a:off x="4229100" y="1790700"/>
            <a:ext cx="6858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3"/>
          </p:nvPr>
        </p:nvSpPr>
        <p:spPr>
          <a:xfrm>
            <a:off x="228600" y="6179819"/>
            <a:ext cx="8763000" cy="365760"/>
          </a:xfrm>
          <a:prstGeom prst="rect">
            <a:avLst/>
          </a:prstGeom>
        </p:spPr>
        <p:txBody>
          <a:bodyPr vert="horz" lIns="91440" tIns="45720" rIns="91440" bIns="45720" rtlCol="0" anchor="ctr"/>
          <a:lstStyle>
            <a:lvl1pPr algn="l">
              <a:defRPr sz="2800">
                <a:solidFill>
                  <a:schemeClr val="bg1"/>
                </a:solidFill>
                <a:latin typeface="HelveticaNeueLT Std Med" pitchFamily="34" charset="0"/>
              </a:defRPr>
            </a:lvl1pPr>
          </a:lstStyle>
          <a:p>
            <a:r>
              <a:rPr lang="en-US" dirty="0"/>
              <a:t>DIRIGO 2019</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7000" y="6129896"/>
            <a:ext cx="2133600" cy="465606"/>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Lst>
  <p:hf sldNum="0" hdr="0" dt="0"/>
  <p:txStyles>
    <p:titleStyle>
      <a:lvl1pPr algn="l" defTabSz="914400" rtl="0" eaLnBrk="1" latinLnBrk="0" hangingPunct="1">
        <a:spcBef>
          <a:spcPct val="0"/>
        </a:spcBef>
        <a:buNone/>
        <a:defRPr sz="4600" b="1" i="0" kern="1200" cap="none" spc="-100" baseline="0">
          <a:ln>
            <a:noFill/>
          </a:ln>
          <a:solidFill>
            <a:schemeClr val="tx1"/>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E42FD5C-78EB-4ECB-A30A-068EFE58EBE2}"/>
              </a:ext>
            </a:extLst>
          </p:cNvPr>
          <p:cNvSpPr>
            <a:spLocks noGrp="1"/>
          </p:cNvSpPr>
          <p:nvPr>
            <p:ph type="ctrTitle"/>
          </p:nvPr>
        </p:nvSpPr>
        <p:spPr>
          <a:xfrm>
            <a:off x="685800" y="533400"/>
            <a:ext cx="7543800" cy="3965575"/>
          </a:xfrm>
        </p:spPr>
        <p:txBody>
          <a:bodyPr/>
          <a:lstStyle/>
          <a:p>
            <a:pPr algn="ctr"/>
            <a:br>
              <a:rPr lang="en-US" sz="3200" dirty="0">
                <a:solidFill>
                  <a:schemeClr val="tx1"/>
                </a:solidFill>
              </a:rPr>
            </a:br>
            <a:r>
              <a:rPr lang="en-US" sz="5400" dirty="0">
                <a:solidFill>
                  <a:schemeClr val="tx1"/>
                </a:solidFill>
              </a:rPr>
              <a:t>Title IX Coordinator</a:t>
            </a:r>
            <a:br>
              <a:rPr lang="en-US" sz="4400" dirty="0">
                <a:solidFill>
                  <a:schemeClr val="tx1"/>
                </a:solidFill>
              </a:rPr>
            </a:br>
            <a:r>
              <a:rPr lang="en-US" sz="5400" dirty="0">
                <a:solidFill>
                  <a:schemeClr val="tx1"/>
                </a:solidFill>
              </a:rPr>
              <a:t>Training</a:t>
            </a:r>
            <a:br>
              <a:rPr lang="en-US" sz="3200" dirty="0">
                <a:solidFill>
                  <a:schemeClr val="tx1"/>
                </a:solidFill>
              </a:rPr>
            </a:br>
            <a:r>
              <a:rPr lang="en-US" sz="3200" dirty="0">
                <a:solidFill>
                  <a:schemeClr val="tx1"/>
                </a:solidFill>
              </a:rPr>
              <a:t>August 4, 2020</a:t>
            </a:r>
            <a:br>
              <a:rPr lang="en-US" dirty="0">
                <a:solidFill>
                  <a:schemeClr val="tx1"/>
                </a:solidFill>
              </a:rPr>
            </a:br>
            <a:endParaRPr lang="en-US" dirty="0">
              <a:solidFill>
                <a:schemeClr val="tx1"/>
              </a:solidFill>
            </a:endParaRPr>
          </a:p>
        </p:txBody>
      </p:sp>
      <p:sp>
        <p:nvSpPr>
          <p:cNvPr id="7" name="Subtitle 6">
            <a:extLst>
              <a:ext uri="{FF2B5EF4-FFF2-40B4-BE49-F238E27FC236}">
                <a16:creationId xmlns:a16="http://schemas.microsoft.com/office/drawing/2014/main" id="{C78AB123-E45E-4D48-B457-F892EACCAB31}"/>
              </a:ext>
            </a:extLst>
          </p:cNvPr>
          <p:cNvSpPr>
            <a:spLocks noGrp="1"/>
          </p:cNvSpPr>
          <p:nvPr>
            <p:ph type="subTitle" idx="1"/>
          </p:nvPr>
        </p:nvSpPr>
        <p:spPr>
          <a:xfrm>
            <a:off x="685800" y="4498975"/>
            <a:ext cx="6461760" cy="1292225"/>
          </a:xfrm>
        </p:spPr>
        <p:txBody>
          <a:bodyPr>
            <a:noAutofit/>
          </a:bodyPr>
          <a:lstStyle/>
          <a:p>
            <a:r>
              <a:rPr lang="en-US" sz="2400" dirty="0">
                <a:solidFill>
                  <a:schemeClr val="tx1"/>
                </a:solidFill>
              </a:rPr>
              <a:t>Presenter:</a:t>
            </a:r>
          </a:p>
          <a:p>
            <a:r>
              <a:rPr lang="en-US" sz="2400" dirty="0">
                <a:solidFill>
                  <a:schemeClr val="tx1"/>
                </a:solidFill>
              </a:rPr>
              <a:t>Sally Meredith, MCCS Assistant General Counsel</a:t>
            </a:r>
          </a:p>
        </p:txBody>
      </p:sp>
      <p:sp>
        <p:nvSpPr>
          <p:cNvPr id="3" name="Footer Placeholder 2"/>
          <p:cNvSpPr>
            <a:spLocks noGrp="1"/>
          </p:cNvSpPr>
          <p:nvPr>
            <p:ph type="ftr" sz="quarter" idx="11"/>
          </p:nvPr>
        </p:nvSpPr>
        <p:spPr/>
        <p:txBody>
          <a:bodyPr/>
          <a:lstStyle/>
          <a:p>
            <a:r>
              <a:rPr lang="en-US" dirty="0"/>
              <a:t>Title IX Training</a:t>
            </a:r>
          </a:p>
        </p:txBody>
      </p:sp>
    </p:spTree>
    <p:extLst>
      <p:ext uri="{BB962C8B-B14F-4D97-AF65-F5344CB8AC3E}">
        <p14:creationId xmlns:p14="http://schemas.microsoft.com/office/powerpoint/2010/main" val="640721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Reports and Formal Complaints</a:t>
            </a:r>
          </a:p>
          <a:p>
            <a:pPr lvl="1"/>
            <a:r>
              <a:rPr lang="en-US" dirty="0"/>
              <a:t>Supportive Measures</a:t>
            </a:r>
          </a:p>
          <a:p>
            <a:pPr lvl="2"/>
            <a:r>
              <a:rPr lang="en-US" dirty="0"/>
              <a:t>Are individualized, non-disciplinary services – without fee or charge</a:t>
            </a:r>
          </a:p>
          <a:p>
            <a:pPr lvl="2"/>
            <a:r>
              <a:rPr lang="en-US" dirty="0"/>
              <a:t>Designed to restore or preserve equal access to education program or activity</a:t>
            </a:r>
          </a:p>
          <a:p>
            <a:pPr lvl="2"/>
            <a:r>
              <a:rPr lang="en-US" dirty="0"/>
              <a:t>Cannot unreasonably burden the other party</a:t>
            </a:r>
          </a:p>
          <a:p>
            <a:pPr lvl="2"/>
            <a:endParaRPr lang="en-US" dirty="0"/>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2643145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Reports and Formal Complaints</a:t>
            </a:r>
          </a:p>
          <a:p>
            <a:pPr lvl="1"/>
            <a:r>
              <a:rPr lang="en-US" dirty="0"/>
              <a:t>Formal Complaints </a:t>
            </a:r>
          </a:p>
          <a:p>
            <a:pPr lvl="2"/>
            <a:r>
              <a:rPr lang="en-US" dirty="0"/>
              <a:t>Written, signed</a:t>
            </a:r>
          </a:p>
          <a:p>
            <a:pPr lvl="2"/>
            <a:r>
              <a:rPr lang="en-US" dirty="0"/>
              <a:t>Complainant, or, Title IX Coordinator</a:t>
            </a:r>
          </a:p>
          <a:p>
            <a:pPr lvl="2"/>
            <a:r>
              <a:rPr lang="en-US" dirty="0"/>
              <a:t>Triggers TIX Procedure</a:t>
            </a:r>
          </a:p>
          <a:p>
            <a:pPr marL="1051560" lvl="3" indent="0">
              <a:buNone/>
            </a:pPr>
            <a:endParaRPr lang="en-US" dirty="0"/>
          </a:p>
          <a:p>
            <a:pPr lvl="2"/>
            <a:endParaRPr lang="en-US" dirty="0"/>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3023900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Procedures - Dismissals</a:t>
            </a:r>
          </a:p>
          <a:p>
            <a:pPr lvl="1"/>
            <a:r>
              <a:rPr lang="en-US" dirty="0"/>
              <a:t>Mandatory</a:t>
            </a:r>
          </a:p>
          <a:p>
            <a:pPr lvl="2"/>
            <a:r>
              <a:rPr lang="en-US" dirty="0"/>
              <a:t>Analysis</a:t>
            </a:r>
          </a:p>
          <a:p>
            <a:pPr lvl="2"/>
            <a:r>
              <a:rPr lang="en-US" dirty="0"/>
              <a:t>Referral to Dean of Students</a:t>
            </a:r>
          </a:p>
          <a:p>
            <a:pPr lvl="1"/>
            <a:r>
              <a:rPr lang="en-US" dirty="0"/>
              <a:t>Discretionary</a:t>
            </a:r>
          </a:p>
          <a:p>
            <a:pPr lvl="2"/>
            <a:r>
              <a:rPr lang="en-US" dirty="0"/>
              <a:t>Might be at any time in the process</a:t>
            </a:r>
          </a:p>
          <a:p>
            <a:pPr lvl="2"/>
            <a:r>
              <a:rPr lang="en-US" dirty="0"/>
              <a:t>Might include a referral to Dean of Students</a:t>
            </a:r>
          </a:p>
          <a:p>
            <a:pPr marL="777240" lvl="2" indent="0">
              <a:buNone/>
            </a:pPr>
            <a:endParaRPr lang="en-US" dirty="0"/>
          </a:p>
          <a:p>
            <a:r>
              <a:rPr lang="en-US" dirty="0"/>
              <a:t>Dismissals can be appealed</a:t>
            </a:r>
          </a:p>
          <a:p>
            <a:pPr lvl="1"/>
            <a:endParaRPr lang="en-US" dirty="0"/>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1091259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Procedure – Formal: Notice</a:t>
            </a:r>
          </a:p>
          <a:p>
            <a:pPr lvl="1"/>
            <a:r>
              <a:rPr lang="en-US" dirty="0"/>
              <a:t>To both parties, simultaneously, and must include:</a:t>
            </a:r>
          </a:p>
          <a:p>
            <a:pPr lvl="2"/>
            <a:r>
              <a:rPr lang="en-US" dirty="0"/>
              <a:t>Details of the allegation – parties, conduct, date, location</a:t>
            </a:r>
          </a:p>
          <a:p>
            <a:pPr lvl="2"/>
            <a:r>
              <a:rPr lang="en-US" dirty="0"/>
              <a:t>Details of the Procedure</a:t>
            </a:r>
          </a:p>
          <a:p>
            <a:pPr lvl="2"/>
            <a:r>
              <a:rPr lang="en-US" dirty="0"/>
              <a:t>Both parties may receive supportive measures and TIXC will work with each party respectively. If VAWA offense, include VAWA information. </a:t>
            </a:r>
          </a:p>
          <a:p>
            <a:pPr lvl="2"/>
            <a:r>
              <a:rPr lang="en-US" dirty="0"/>
              <a:t>Can have advisor of their choice</a:t>
            </a:r>
          </a:p>
          <a:p>
            <a:pPr lvl="2"/>
            <a:r>
              <a:rPr lang="en-US" dirty="0"/>
              <a:t>May review/inspect evidence</a:t>
            </a:r>
          </a:p>
          <a:p>
            <a:pPr lvl="2"/>
            <a:r>
              <a:rPr lang="en-US" dirty="0"/>
              <a:t>Respondent is presumed not responsible and determination regarding responsibility comes at end of process</a:t>
            </a:r>
          </a:p>
          <a:p>
            <a:pPr lvl="2"/>
            <a:r>
              <a:rPr lang="en-US" dirty="0"/>
              <a:t>MCCS bears burden of proof</a:t>
            </a:r>
          </a:p>
          <a:p>
            <a:pPr lvl="2"/>
            <a:r>
              <a:rPr lang="en-US" dirty="0"/>
              <a:t>Informal Resolution available</a:t>
            </a:r>
          </a:p>
          <a:p>
            <a:pPr lvl="2"/>
            <a:r>
              <a:rPr lang="en-US" dirty="0"/>
              <a:t>False statements violate MCCS policy</a:t>
            </a:r>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445882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Procedure – Formal: Emergency Removal</a:t>
            </a:r>
          </a:p>
          <a:p>
            <a:pPr lvl="1"/>
            <a:r>
              <a:rPr lang="en-US" dirty="0"/>
              <a:t>Available at any time until finding of responsibility</a:t>
            </a:r>
          </a:p>
          <a:p>
            <a:pPr lvl="1"/>
            <a:r>
              <a:rPr lang="en-US" dirty="0"/>
              <a:t>Must conduct individualized safety and risk analysis; and</a:t>
            </a:r>
          </a:p>
          <a:p>
            <a:pPr lvl="1"/>
            <a:r>
              <a:rPr lang="en-US" dirty="0"/>
              <a:t>Determine there is an immediate risk of physical health or safety to any person arising out of the allegations of sexual harassment. </a:t>
            </a:r>
          </a:p>
          <a:p>
            <a:r>
              <a:rPr lang="en-US" dirty="0"/>
              <a:t>Written notice of the emergency removal</a:t>
            </a:r>
          </a:p>
          <a:p>
            <a:r>
              <a:rPr lang="en-US" dirty="0"/>
              <a:t>Opportunity to be heard immediately after the removal</a:t>
            </a:r>
          </a:p>
          <a:p>
            <a:r>
              <a:rPr lang="en-US" dirty="0"/>
              <a:t>Student contacts Dean of Students; employee contacts HR</a:t>
            </a:r>
          </a:p>
          <a:p>
            <a:r>
              <a:rPr lang="en-US" dirty="0"/>
              <a:t>Dean of Students/HR decision is final</a:t>
            </a:r>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3119132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lnSpcReduction="10000"/>
          </a:bodyPr>
          <a:lstStyle/>
          <a:p>
            <a:r>
              <a:rPr lang="en-US" dirty="0"/>
              <a:t>Procedure – Informal Resolution</a:t>
            </a:r>
          </a:p>
          <a:p>
            <a:pPr lvl="1"/>
            <a:r>
              <a:rPr lang="en-US" dirty="0"/>
              <a:t>Must be facilitated by a trained individual</a:t>
            </a:r>
          </a:p>
          <a:p>
            <a:pPr lvl="1"/>
            <a:r>
              <a:rPr lang="en-US" dirty="0"/>
              <a:t>Different types may be available</a:t>
            </a:r>
          </a:p>
          <a:p>
            <a:pPr lvl="1"/>
            <a:r>
              <a:rPr lang="en-US" dirty="0"/>
              <a:t>Can opt into Informal Resolution at any time until finding of responsibility – bilateral: both parties must agree in writing to participate</a:t>
            </a:r>
          </a:p>
          <a:p>
            <a:pPr lvl="1"/>
            <a:r>
              <a:rPr lang="en-US" dirty="0"/>
              <a:t>Can opt out of Informal Resolution at any time until Resolution reached and signed – unilateral: one party can stop the Informal Resolution process</a:t>
            </a:r>
          </a:p>
          <a:p>
            <a:pPr lvl="1"/>
            <a:r>
              <a:rPr lang="en-US" dirty="0"/>
              <a:t>Once out, can’t opt back into Informal Resolution process</a:t>
            </a:r>
          </a:p>
          <a:p>
            <a:pPr lvl="1"/>
            <a:r>
              <a:rPr lang="en-US" dirty="0"/>
              <a:t>Once out, automatically in Formal process</a:t>
            </a:r>
          </a:p>
          <a:p>
            <a:pPr lvl="1"/>
            <a:r>
              <a:rPr lang="en-US" dirty="0"/>
              <a:t>Information shared/admissions made during Informal Resolution process cannot be used as evidence in Formal process</a:t>
            </a:r>
          </a:p>
          <a:p>
            <a:pPr lvl="1"/>
            <a:endParaRPr lang="en-US" dirty="0"/>
          </a:p>
          <a:p>
            <a:pPr lvl="1"/>
            <a:endParaRPr lang="en-US" dirty="0"/>
          </a:p>
          <a:p>
            <a:pPr lvl="1"/>
            <a:endParaRPr lang="en-US" dirty="0"/>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3499480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Procedure – Formal: Investigation</a:t>
            </a:r>
          </a:p>
          <a:p>
            <a:pPr lvl="1"/>
            <a:r>
              <a:rPr lang="en-US" dirty="0"/>
              <a:t>Written notices</a:t>
            </a:r>
          </a:p>
          <a:p>
            <a:pPr lvl="1"/>
            <a:r>
              <a:rPr lang="en-US" dirty="0"/>
              <a:t>Voluntary signed permissions for privileged materials</a:t>
            </a:r>
          </a:p>
          <a:p>
            <a:pPr lvl="1"/>
            <a:r>
              <a:rPr lang="en-US" dirty="0"/>
              <a:t>Direct evidence disclosure – with draft report – and 10 days for parties to respond</a:t>
            </a:r>
          </a:p>
          <a:p>
            <a:pPr lvl="1"/>
            <a:r>
              <a:rPr lang="en-US" dirty="0"/>
              <a:t>Responses incorporated into Final Report</a:t>
            </a:r>
          </a:p>
          <a:p>
            <a:pPr lvl="1"/>
            <a:r>
              <a:rPr lang="en-US" dirty="0"/>
              <a:t>Final Report sent at least 10 days prior to Live Hearing</a:t>
            </a:r>
          </a:p>
          <a:p>
            <a:pPr lvl="1"/>
            <a:endParaRPr lang="en-US" dirty="0"/>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188488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lnSpcReduction="10000"/>
          </a:bodyPr>
          <a:lstStyle/>
          <a:p>
            <a:r>
              <a:rPr lang="en-US" dirty="0"/>
              <a:t>Procedure – Formal: Live Hearing</a:t>
            </a:r>
          </a:p>
          <a:p>
            <a:pPr lvl="1"/>
            <a:r>
              <a:rPr lang="en-US" dirty="0"/>
              <a:t>Rules for Live Hearing – Decision Maker will facilitate/enforce</a:t>
            </a:r>
          </a:p>
          <a:p>
            <a:pPr lvl="1"/>
            <a:r>
              <a:rPr lang="en-US" dirty="0"/>
              <a:t>Evidence available to both parties</a:t>
            </a:r>
          </a:p>
          <a:p>
            <a:pPr lvl="1"/>
            <a:r>
              <a:rPr lang="en-US" dirty="0"/>
              <a:t>Examination and Cross Examination</a:t>
            </a:r>
          </a:p>
          <a:p>
            <a:pPr lvl="2"/>
            <a:r>
              <a:rPr lang="en-US" dirty="0"/>
              <a:t>Cross is performed by Advisor</a:t>
            </a:r>
          </a:p>
          <a:p>
            <a:pPr lvl="2"/>
            <a:r>
              <a:rPr lang="en-US" dirty="0"/>
              <a:t>Parties do not have to submit to cross; if they do not, “statements” cannot be considered by the Decision Maker when making findings of responsibility.</a:t>
            </a:r>
          </a:p>
          <a:p>
            <a:pPr lvl="2"/>
            <a:r>
              <a:rPr lang="en-US" dirty="0"/>
              <a:t>Likewise, no negative inference can be drawn by Decision Maker re: party’s decision not to submit to cross</a:t>
            </a:r>
          </a:p>
          <a:p>
            <a:pPr lvl="1"/>
            <a:r>
              <a:rPr lang="en-US" dirty="0"/>
              <a:t>Technology assist, if requested, to have parties in separate rooms</a:t>
            </a:r>
          </a:p>
          <a:p>
            <a:pPr lvl="1"/>
            <a:r>
              <a:rPr lang="en-US" dirty="0"/>
              <a:t>Technology assist, if needed, to allow witnesses to participate remotely</a:t>
            </a:r>
          </a:p>
          <a:p>
            <a:pPr lvl="1"/>
            <a:r>
              <a:rPr lang="en-US" dirty="0"/>
              <a:t>Must be recorded (at least audio) and distributed to parties prior to distribution of Findings Report</a:t>
            </a:r>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3727442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Procedure – Formal: Finding Report</a:t>
            </a:r>
          </a:p>
          <a:p>
            <a:pPr lvl="1"/>
            <a:r>
              <a:rPr lang="en-US" dirty="0"/>
              <a:t>In writing</a:t>
            </a:r>
          </a:p>
          <a:p>
            <a:pPr lvl="2"/>
            <a:r>
              <a:rPr lang="en-US" dirty="0"/>
              <a:t>Allegations;</a:t>
            </a:r>
          </a:p>
          <a:p>
            <a:pPr lvl="2"/>
            <a:r>
              <a:rPr lang="en-US" dirty="0"/>
              <a:t>Procedure;</a:t>
            </a:r>
          </a:p>
          <a:p>
            <a:pPr lvl="3"/>
            <a:r>
              <a:rPr lang="en-US" dirty="0"/>
              <a:t>Including notifications to parties, interviews, methods to gather evidence</a:t>
            </a:r>
          </a:p>
          <a:p>
            <a:pPr lvl="2"/>
            <a:r>
              <a:rPr lang="en-US" dirty="0"/>
              <a:t>Finding of facts;</a:t>
            </a:r>
          </a:p>
          <a:p>
            <a:pPr lvl="2"/>
            <a:r>
              <a:rPr lang="en-US" dirty="0"/>
              <a:t>Application of policy;</a:t>
            </a:r>
          </a:p>
          <a:p>
            <a:pPr lvl="2"/>
            <a:r>
              <a:rPr lang="en-US" dirty="0"/>
              <a:t>A statement of, and rationale for results as to each allegation, including determination of responsibility, disciplinary sanctions and/or remedies</a:t>
            </a:r>
          </a:p>
          <a:p>
            <a:pPr lvl="1"/>
            <a:r>
              <a:rPr lang="en-US" dirty="0"/>
              <a:t>Distributed simultaneously to parties</a:t>
            </a:r>
          </a:p>
          <a:p>
            <a:pPr lvl="1"/>
            <a:r>
              <a:rPr lang="en-US" dirty="0"/>
              <a:t>Not distributed to Advisors</a:t>
            </a:r>
          </a:p>
          <a:p>
            <a:pPr lvl="1"/>
            <a:r>
              <a:rPr lang="en-US" dirty="0"/>
              <a:t>Includes grounds for appeal and how to file appeal</a:t>
            </a:r>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530811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lnSpcReduction="10000"/>
          </a:bodyPr>
          <a:lstStyle/>
          <a:p>
            <a:r>
              <a:rPr lang="en-US" dirty="0"/>
              <a:t>Procedure – Formal: Appeal</a:t>
            </a:r>
          </a:p>
          <a:p>
            <a:pPr lvl="1"/>
            <a:r>
              <a:rPr lang="en-US" dirty="0"/>
              <a:t>President or Designee is the Appeal Decision Maker</a:t>
            </a:r>
          </a:p>
          <a:p>
            <a:pPr lvl="1"/>
            <a:endParaRPr lang="en-US" dirty="0"/>
          </a:p>
          <a:p>
            <a:pPr lvl="1"/>
            <a:r>
              <a:rPr lang="en-US" dirty="0"/>
              <a:t>Three grounds for appeals:</a:t>
            </a:r>
          </a:p>
          <a:p>
            <a:pPr lvl="2"/>
            <a:r>
              <a:rPr lang="en-US" dirty="0"/>
              <a:t>1. Procedural irregularities affecting the outcome;</a:t>
            </a:r>
          </a:p>
          <a:p>
            <a:pPr lvl="2"/>
            <a:r>
              <a:rPr lang="en-US" dirty="0"/>
              <a:t>2. New evidence that was not previously available that would affect the outcome; and</a:t>
            </a:r>
          </a:p>
          <a:p>
            <a:pPr lvl="2"/>
            <a:r>
              <a:rPr lang="en-US" dirty="0"/>
              <a:t>3. Bias or conflict of interest on the part of the Title IX Coordinator, the Investigator, or the Decision Maker.</a:t>
            </a:r>
          </a:p>
          <a:p>
            <a:pPr marL="777240" lvl="2" indent="0">
              <a:buNone/>
            </a:pPr>
            <a:endParaRPr lang="en-US" dirty="0"/>
          </a:p>
          <a:p>
            <a:pPr lvl="1"/>
            <a:r>
              <a:rPr lang="en-US" dirty="0"/>
              <a:t>Available to both parties: </a:t>
            </a:r>
          </a:p>
          <a:p>
            <a:pPr lvl="2"/>
            <a:r>
              <a:rPr lang="en-US" dirty="0"/>
              <a:t>2 days to file an appeal, </a:t>
            </a:r>
          </a:p>
          <a:p>
            <a:pPr lvl="2"/>
            <a:r>
              <a:rPr lang="en-US" dirty="0"/>
              <a:t>Notice to both parties that they have 5 days to submit materials. </a:t>
            </a:r>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516356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4953000"/>
          </a:xfrm>
        </p:spPr>
        <p:txBody>
          <a:bodyPr/>
          <a:lstStyle/>
          <a:p>
            <a:pPr marL="114300" indent="0" algn="ctr">
              <a:buNone/>
            </a:pPr>
            <a:r>
              <a:rPr lang="en-US" sz="3200" b="1" dirty="0"/>
              <a:t>TRAINING OBJECTIVES</a:t>
            </a:r>
          </a:p>
          <a:p>
            <a:pPr marL="114300" indent="0">
              <a:buNone/>
            </a:pPr>
            <a:br>
              <a:rPr lang="en-US" dirty="0"/>
            </a:br>
            <a:endParaRPr lang="en-US" dirty="0"/>
          </a:p>
          <a:p>
            <a:pPr marL="114300" indent="0">
              <a:buNone/>
            </a:pPr>
            <a:endParaRPr lang="en-US" dirty="0"/>
          </a:p>
          <a:p>
            <a:pPr marL="114300" indent="0">
              <a:buNone/>
            </a:pPr>
            <a:r>
              <a:rPr lang="en-US" sz="2400" dirty="0"/>
              <a:t>To inform Title IX Coordinators on issues of bias, discrimination, and conflict of interest, and to review the procedures governing a Title IX Formal Complaint. </a:t>
            </a:r>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3297585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Discipline</a:t>
            </a:r>
          </a:p>
          <a:p>
            <a:pPr lvl="1"/>
            <a:r>
              <a:rPr lang="en-US" dirty="0"/>
              <a:t>If found responsible, student discipline is consistent with 501.1 and ranges up to dismissal from College</a:t>
            </a:r>
          </a:p>
          <a:p>
            <a:pPr lvl="1"/>
            <a:r>
              <a:rPr lang="en-US" dirty="0"/>
              <a:t>If found responsible, employee discipline ranges from counseling to dismissal from employment</a:t>
            </a:r>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3986933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Retaliation Prohibited</a:t>
            </a:r>
          </a:p>
          <a:p>
            <a:pPr lvl="1"/>
            <a:r>
              <a:rPr lang="en-US" dirty="0"/>
              <a:t>Individuals who report in good faith</a:t>
            </a:r>
          </a:p>
          <a:p>
            <a:pPr lvl="1"/>
            <a:r>
              <a:rPr lang="en-US" dirty="0"/>
              <a:t>Individuals who file Formal Complaint</a:t>
            </a:r>
          </a:p>
          <a:p>
            <a:pPr lvl="1"/>
            <a:r>
              <a:rPr lang="en-US" dirty="0"/>
              <a:t>Individuals who participate in Investigation</a:t>
            </a:r>
          </a:p>
          <a:p>
            <a:pPr lvl="1"/>
            <a:endParaRPr lang="en-US" dirty="0"/>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2211828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Protective Orders</a:t>
            </a:r>
          </a:p>
          <a:p>
            <a:pPr lvl="1"/>
            <a:r>
              <a:rPr lang="en-US" dirty="0"/>
              <a:t>Complainants can seek out temporary or permanent Court-ordered protections</a:t>
            </a:r>
          </a:p>
          <a:p>
            <a:pPr lvl="2"/>
            <a:r>
              <a:rPr lang="en-US" dirty="0"/>
              <a:t>Restraining order</a:t>
            </a:r>
          </a:p>
          <a:p>
            <a:pPr lvl="2"/>
            <a:r>
              <a:rPr lang="en-US" dirty="0"/>
              <a:t>No contact</a:t>
            </a:r>
          </a:p>
          <a:p>
            <a:pPr lvl="1"/>
            <a:r>
              <a:rPr lang="en-US" dirty="0"/>
              <a:t>Only police, not MCCS Security, can enforce</a:t>
            </a:r>
          </a:p>
          <a:p>
            <a:pPr lvl="1"/>
            <a:r>
              <a:rPr lang="en-US" dirty="0"/>
              <a:t>Complainants (and TIXC) should let Security know if a court-ordered protection is in place, so that it can be prepared to contact the police if necessary. </a:t>
            </a:r>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1029256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Record Retention</a:t>
            </a:r>
          </a:p>
          <a:p>
            <a:pPr lvl="1"/>
            <a:r>
              <a:rPr lang="en-US" dirty="0"/>
              <a:t>All materials – procedural including Informal Resolution, investigatory, hearing (including recordings), findings, disciplinary sanctions, remedies are kept for seven years. </a:t>
            </a:r>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4120216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F8C75F-0756-4DB9-9B14-C9C23F95E745}"/>
              </a:ext>
            </a:extLst>
          </p:cNvPr>
          <p:cNvSpPr>
            <a:spLocks noGrp="1"/>
          </p:cNvSpPr>
          <p:nvPr>
            <p:ph idx="1"/>
          </p:nvPr>
        </p:nvSpPr>
        <p:spPr/>
        <p:txBody>
          <a:bodyPr/>
          <a:lstStyle/>
          <a:p>
            <a:pPr marL="114300" indent="0">
              <a:buNone/>
            </a:pPr>
            <a:r>
              <a:rPr lang="en-US" dirty="0"/>
              <a:t>Questions? </a:t>
            </a:r>
          </a:p>
        </p:txBody>
      </p:sp>
      <p:sp>
        <p:nvSpPr>
          <p:cNvPr id="3" name="Footer Placeholder 2">
            <a:extLst>
              <a:ext uri="{FF2B5EF4-FFF2-40B4-BE49-F238E27FC236}">
                <a16:creationId xmlns:a16="http://schemas.microsoft.com/office/drawing/2014/main" id="{B95C92E4-7156-40B7-997D-95F695B9A650}"/>
              </a:ext>
            </a:extLst>
          </p:cNvPr>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663653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F8C75F-0756-4DB9-9B14-C9C23F95E745}"/>
              </a:ext>
            </a:extLst>
          </p:cNvPr>
          <p:cNvSpPr>
            <a:spLocks noGrp="1"/>
          </p:cNvSpPr>
          <p:nvPr>
            <p:ph idx="1"/>
          </p:nvPr>
        </p:nvSpPr>
        <p:spPr/>
        <p:txBody>
          <a:bodyPr/>
          <a:lstStyle/>
          <a:p>
            <a:pPr marL="114300" indent="0">
              <a:buNone/>
            </a:pPr>
            <a:r>
              <a:rPr lang="en-US" dirty="0"/>
              <a:t>These training materials are subject to copyright protections and may not be copied, distributed or used for any purpose by anyone not affiliated with the Maine Community College System or Maine Maritime Academy.</a:t>
            </a:r>
          </a:p>
        </p:txBody>
      </p:sp>
      <p:sp>
        <p:nvSpPr>
          <p:cNvPr id="3" name="Footer Placeholder 2">
            <a:extLst>
              <a:ext uri="{FF2B5EF4-FFF2-40B4-BE49-F238E27FC236}">
                <a16:creationId xmlns:a16="http://schemas.microsoft.com/office/drawing/2014/main" id="{B95C92E4-7156-40B7-997D-95F695B9A650}"/>
              </a:ext>
            </a:extLst>
          </p:cNvPr>
          <p:cNvSpPr>
            <a:spLocks noGrp="1"/>
          </p:cNvSpPr>
          <p:nvPr>
            <p:ph type="ftr" sz="quarter" idx="11"/>
          </p:nvPr>
        </p:nvSpPr>
        <p:spPr/>
        <p:txBody>
          <a:bodyPr/>
          <a:lstStyle/>
          <a:p>
            <a:r>
              <a:rPr lang="en-US" sz="2400"/>
              <a:t>Title IX Coordinator Training</a:t>
            </a:r>
            <a:endParaRPr lang="en-US" sz="2400" dirty="0"/>
          </a:p>
        </p:txBody>
      </p:sp>
    </p:spTree>
    <p:extLst>
      <p:ext uri="{BB962C8B-B14F-4D97-AF65-F5344CB8AC3E}">
        <p14:creationId xmlns:p14="http://schemas.microsoft.com/office/powerpoint/2010/main" val="170350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Bias</a:t>
            </a:r>
          </a:p>
        </p:txBody>
      </p:sp>
      <p:sp>
        <p:nvSpPr>
          <p:cNvPr id="2" name="Content Placeholder 1"/>
          <p:cNvSpPr>
            <a:spLocks noGrp="1"/>
          </p:cNvSpPr>
          <p:nvPr>
            <p:ph idx="1"/>
          </p:nvPr>
        </p:nvSpPr>
        <p:spPr>
          <a:xfrm>
            <a:off x="457200" y="1600200"/>
            <a:ext cx="8229600" cy="4343400"/>
          </a:xfrm>
        </p:spPr>
        <p:txBody>
          <a:bodyPr>
            <a:normAutofit fontScale="92500" lnSpcReduction="10000"/>
          </a:bodyPr>
          <a:lstStyle/>
          <a:p>
            <a:r>
              <a:rPr lang="en-US" dirty="0"/>
              <a:t>Affinity Bias – like likes like</a:t>
            </a:r>
          </a:p>
          <a:p>
            <a:pPr lvl="1"/>
            <a:endParaRPr lang="en-US" dirty="0"/>
          </a:p>
          <a:p>
            <a:r>
              <a:rPr lang="en-US" dirty="0"/>
              <a:t>Appearance Bias – looks, weight, height</a:t>
            </a:r>
          </a:p>
          <a:p>
            <a:pPr lvl="1"/>
            <a:endParaRPr lang="en-US" dirty="0"/>
          </a:p>
          <a:p>
            <a:r>
              <a:rPr lang="en-US" dirty="0"/>
              <a:t>Attribution Bias – under/over valuing contributions by a certain group</a:t>
            </a:r>
          </a:p>
          <a:p>
            <a:pPr lvl="1"/>
            <a:endParaRPr lang="en-US" dirty="0"/>
          </a:p>
          <a:p>
            <a:r>
              <a:rPr lang="en-US" dirty="0"/>
              <a:t>Confirmation Bias – seeking information that confirms belief/thinking</a:t>
            </a:r>
          </a:p>
          <a:p>
            <a:pPr lvl="1"/>
            <a:endParaRPr lang="en-US" dirty="0"/>
          </a:p>
          <a:p>
            <a:r>
              <a:rPr lang="en-US" dirty="0"/>
              <a:t>Conformity Bias – groupthink</a:t>
            </a:r>
          </a:p>
          <a:p>
            <a:pPr lvl="1"/>
            <a:endParaRPr lang="en-US" dirty="0"/>
          </a:p>
          <a:p>
            <a:r>
              <a:rPr lang="en-US" dirty="0"/>
              <a:t>Halo/Horn Effect – prior knowledge impacting current belief/thinking</a:t>
            </a:r>
          </a:p>
          <a:p>
            <a:pPr lvl="1"/>
            <a:endParaRPr lang="en-US" dirty="0"/>
          </a:p>
          <a:p>
            <a:r>
              <a:rPr lang="en-US" dirty="0"/>
              <a:t>Name Bias – perceptions of background based on name</a:t>
            </a:r>
          </a:p>
          <a:p>
            <a:pPr marL="114300" indent="0">
              <a:buNone/>
            </a:pPr>
            <a:endParaRPr lang="en-US" dirty="0"/>
          </a:p>
          <a:p>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374210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Discrimination</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Ability (ADA, Rehabilitation Act)</a:t>
            </a:r>
          </a:p>
          <a:p>
            <a:r>
              <a:rPr lang="en-US" dirty="0"/>
              <a:t>Age (ADEA)</a:t>
            </a:r>
          </a:p>
          <a:p>
            <a:r>
              <a:rPr lang="en-US" dirty="0"/>
              <a:t>Race/Color/National Origin (Title VII, Title VI)</a:t>
            </a:r>
          </a:p>
          <a:p>
            <a:r>
              <a:rPr lang="en-US" dirty="0"/>
              <a:t>Religion (Title VII)</a:t>
            </a:r>
          </a:p>
          <a:p>
            <a:r>
              <a:rPr lang="en-US" dirty="0"/>
              <a:t>Sex, which includes sexual orientation, gender, gender expression and gender identity  (Title VII/Title XI)</a:t>
            </a:r>
          </a:p>
          <a:p>
            <a:endParaRPr lang="en-US" dirty="0"/>
          </a:p>
          <a:p>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800" dirty="0"/>
              <a:t>Title IX Coordinator Training</a:t>
            </a:r>
          </a:p>
        </p:txBody>
      </p:sp>
    </p:spTree>
    <p:extLst>
      <p:ext uri="{BB962C8B-B14F-4D97-AF65-F5344CB8AC3E}">
        <p14:creationId xmlns:p14="http://schemas.microsoft.com/office/powerpoint/2010/main" val="104618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Conflict of Interest</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Actual Conflict</a:t>
            </a:r>
          </a:p>
          <a:p>
            <a:r>
              <a:rPr lang="en-US" dirty="0"/>
              <a:t>Appearance of Conflict</a:t>
            </a:r>
          </a:p>
          <a:p>
            <a:pPr marL="411480" lvl="1" indent="0">
              <a:buNone/>
            </a:pPr>
            <a:endParaRPr lang="en-US" dirty="0"/>
          </a:p>
          <a:p>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508911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fontScale="77500" lnSpcReduction="20000"/>
          </a:bodyPr>
          <a:lstStyle/>
          <a:p>
            <a:r>
              <a:rPr lang="en-US" dirty="0"/>
              <a:t>Tools and Templates</a:t>
            </a:r>
          </a:p>
          <a:p>
            <a:r>
              <a:rPr lang="en-US" dirty="0"/>
              <a:t>Definitions</a:t>
            </a:r>
          </a:p>
          <a:p>
            <a:r>
              <a:rPr lang="en-US" dirty="0"/>
              <a:t>Reports and Formal Complaints</a:t>
            </a:r>
          </a:p>
          <a:p>
            <a:r>
              <a:rPr lang="en-US" dirty="0"/>
              <a:t>Dismissals</a:t>
            </a:r>
          </a:p>
          <a:p>
            <a:r>
              <a:rPr lang="en-US" dirty="0"/>
              <a:t>Grievance Procedures</a:t>
            </a:r>
          </a:p>
          <a:p>
            <a:pPr lvl="1"/>
            <a:r>
              <a:rPr lang="en-US" dirty="0"/>
              <a:t>Formal Process: Notice</a:t>
            </a:r>
          </a:p>
          <a:p>
            <a:pPr lvl="1"/>
            <a:r>
              <a:rPr lang="en-US" dirty="0"/>
              <a:t>Formal Process: Emergency Removal</a:t>
            </a:r>
          </a:p>
          <a:p>
            <a:pPr lvl="1"/>
            <a:r>
              <a:rPr lang="en-US" dirty="0"/>
              <a:t>Informal Resolution</a:t>
            </a:r>
          </a:p>
          <a:p>
            <a:pPr lvl="1"/>
            <a:r>
              <a:rPr lang="en-US" dirty="0"/>
              <a:t>Formal Process: Investigation</a:t>
            </a:r>
          </a:p>
          <a:p>
            <a:pPr lvl="1"/>
            <a:r>
              <a:rPr lang="en-US" dirty="0"/>
              <a:t>Formal Process: Live Hearing</a:t>
            </a:r>
          </a:p>
          <a:p>
            <a:pPr lvl="1"/>
            <a:r>
              <a:rPr lang="en-US" dirty="0"/>
              <a:t>Formal Process: Finding Report</a:t>
            </a:r>
          </a:p>
          <a:p>
            <a:pPr lvl="1"/>
            <a:r>
              <a:rPr lang="en-US" dirty="0"/>
              <a:t>Formal Process: Appeals</a:t>
            </a:r>
          </a:p>
          <a:p>
            <a:r>
              <a:rPr lang="en-US" dirty="0"/>
              <a:t>Discipline</a:t>
            </a:r>
          </a:p>
          <a:p>
            <a:r>
              <a:rPr lang="en-US" dirty="0"/>
              <a:t>Retaliation</a:t>
            </a:r>
          </a:p>
          <a:p>
            <a:r>
              <a:rPr lang="en-US" dirty="0"/>
              <a:t>Protective Orders</a:t>
            </a:r>
          </a:p>
          <a:p>
            <a:r>
              <a:rPr lang="en-US" dirty="0"/>
              <a:t>Record Retention</a:t>
            </a:r>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1778295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fontScale="70000" lnSpcReduction="20000"/>
          </a:bodyPr>
          <a:lstStyle/>
          <a:p>
            <a:r>
              <a:rPr lang="en-US" dirty="0"/>
              <a:t>Tools and Templates (bold indicates already created)</a:t>
            </a:r>
          </a:p>
          <a:p>
            <a:pPr lvl="1"/>
            <a:r>
              <a:rPr lang="en-US" b="1" dirty="0"/>
              <a:t>Intake Form</a:t>
            </a:r>
          </a:p>
          <a:p>
            <a:pPr lvl="1"/>
            <a:r>
              <a:rPr lang="en-US" b="1" dirty="0"/>
              <a:t>Procedure Tracking</a:t>
            </a:r>
          </a:p>
          <a:p>
            <a:pPr lvl="1"/>
            <a:r>
              <a:rPr lang="en-US" dirty="0"/>
              <a:t>Notice Template</a:t>
            </a:r>
          </a:p>
          <a:p>
            <a:pPr lvl="1"/>
            <a:r>
              <a:rPr lang="en-US" dirty="0"/>
              <a:t>Emergency Removal/Opportunity to be Heard Template</a:t>
            </a:r>
          </a:p>
          <a:p>
            <a:pPr lvl="1"/>
            <a:r>
              <a:rPr lang="en-US" dirty="0"/>
              <a:t>Informal Resolution Templates</a:t>
            </a:r>
          </a:p>
          <a:p>
            <a:pPr lvl="2"/>
            <a:r>
              <a:rPr lang="en-US" dirty="0"/>
              <a:t>Agreement to attempt</a:t>
            </a:r>
          </a:p>
          <a:p>
            <a:pPr lvl="2"/>
            <a:r>
              <a:rPr lang="en-US" dirty="0"/>
              <a:t>Resolution Agreement</a:t>
            </a:r>
          </a:p>
          <a:p>
            <a:pPr lvl="2"/>
            <a:r>
              <a:rPr lang="en-US" dirty="0"/>
              <a:t>Failed process; referral to Formal Process</a:t>
            </a:r>
          </a:p>
          <a:p>
            <a:pPr lvl="1"/>
            <a:r>
              <a:rPr lang="en-US" dirty="0"/>
              <a:t>Investigator Cover Letters Templates – Draft Report, Final Report</a:t>
            </a:r>
          </a:p>
          <a:p>
            <a:pPr lvl="1"/>
            <a:r>
              <a:rPr lang="en-US" b="1" dirty="0"/>
              <a:t>Investigator Report Template</a:t>
            </a:r>
          </a:p>
          <a:p>
            <a:pPr lvl="1"/>
            <a:r>
              <a:rPr lang="en-US" dirty="0"/>
              <a:t>Notice of Live Hearing Template</a:t>
            </a:r>
          </a:p>
          <a:p>
            <a:pPr lvl="1"/>
            <a:r>
              <a:rPr lang="en-US" b="1" dirty="0"/>
              <a:t>Rules for Live Hearing</a:t>
            </a:r>
          </a:p>
          <a:p>
            <a:pPr lvl="1"/>
            <a:r>
              <a:rPr lang="en-US" dirty="0"/>
              <a:t>Cover Letter for Recording Distribution Template</a:t>
            </a:r>
          </a:p>
          <a:p>
            <a:pPr lvl="1"/>
            <a:r>
              <a:rPr lang="en-US" dirty="0"/>
              <a:t>Decision Maker Finding Report Template</a:t>
            </a:r>
          </a:p>
          <a:p>
            <a:pPr lvl="1"/>
            <a:r>
              <a:rPr lang="en-US" dirty="0"/>
              <a:t>Decision Maker How to Appeal Template</a:t>
            </a:r>
          </a:p>
          <a:p>
            <a:pPr lvl="1"/>
            <a:r>
              <a:rPr lang="en-US" dirty="0"/>
              <a:t>Notice of Appeal Template</a:t>
            </a:r>
          </a:p>
          <a:p>
            <a:pPr lvl="1"/>
            <a:r>
              <a:rPr lang="en-US" dirty="0"/>
              <a:t>Appeal Decision Maker Ruling Template </a:t>
            </a:r>
          </a:p>
          <a:p>
            <a:pPr lvl="1"/>
            <a:endParaRPr lang="en-US" dirty="0"/>
          </a:p>
          <a:p>
            <a:pPr lvl="1"/>
            <a:endParaRPr lang="en-US" dirty="0"/>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4059685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Definitions</a:t>
            </a:r>
          </a:p>
          <a:p>
            <a:pPr lvl="1"/>
            <a:r>
              <a:rPr lang="en-US" dirty="0"/>
              <a:t>Complainant</a:t>
            </a:r>
          </a:p>
          <a:p>
            <a:pPr lvl="1"/>
            <a:r>
              <a:rPr lang="en-US" dirty="0"/>
              <a:t>Consent</a:t>
            </a:r>
          </a:p>
          <a:p>
            <a:pPr lvl="1"/>
            <a:r>
              <a:rPr lang="en-US" dirty="0"/>
              <a:t>Dating Violence</a:t>
            </a:r>
          </a:p>
          <a:p>
            <a:pPr lvl="1"/>
            <a:r>
              <a:rPr lang="en-US" dirty="0"/>
              <a:t>Domestic Violence</a:t>
            </a:r>
          </a:p>
          <a:p>
            <a:pPr lvl="1"/>
            <a:r>
              <a:rPr lang="en-US" dirty="0"/>
              <a:t>Quid Pro Quo</a:t>
            </a:r>
          </a:p>
          <a:p>
            <a:pPr lvl="1"/>
            <a:r>
              <a:rPr lang="en-US" dirty="0"/>
              <a:t>Respondent</a:t>
            </a:r>
          </a:p>
          <a:p>
            <a:pPr lvl="1"/>
            <a:r>
              <a:rPr lang="en-US" dirty="0"/>
              <a:t>Retaliation</a:t>
            </a:r>
          </a:p>
          <a:p>
            <a:pPr lvl="1"/>
            <a:r>
              <a:rPr lang="en-US" dirty="0"/>
              <a:t>Sexual Assault</a:t>
            </a:r>
          </a:p>
          <a:p>
            <a:pPr lvl="1"/>
            <a:r>
              <a:rPr lang="en-US" dirty="0"/>
              <a:t>Stalking</a:t>
            </a:r>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390264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43000"/>
          </a:xfrm>
        </p:spPr>
        <p:txBody>
          <a:bodyPr/>
          <a:lstStyle/>
          <a:p>
            <a:pPr algn="ctr"/>
            <a:r>
              <a:rPr lang="en-US" sz="2800" dirty="0">
                <a:solidFill>
                  <a:schemeClr val="tx1"/>
                </a:solidFill>
                <a:latin typeface="+mn-lt"/>
              </a:rPr>
              <a:t>MCCS Procedures 202.2</a:t>
            </a:r>
          </a:p>
        </p:txBody>
      </p:sp>
      <p:sp>
        <p:nvSpPr>
          <p:cNvPr id="2" name="Content Placeholder 1"/>
          <p:cNvSpPr>
            <a:spLocks noGrp="1"/>
          </p:cNvSpPr>
          <p:nvPr>
            <p:ph idx="1"/>
          </p:nvPr>
        </p:nvSpPr>
        <p:spPr>
          <a:xfrm>
            <a:off x="457200" y="1600200"/>
            <a:ext cx="8229600" cy="4343400"/>
          </a:xfrm>
        </p:spPr>
        <p:txBody>
          <a:bodyPr>
            <a:normAutofit/>
          </a:bodyPr>
          <a:lstStyle/>
          <a:p>
            <a:r>
              <a:rPr lang="en-US" dirty="0"/>
              <a:t>Reports and Formal Complaints</a:t>
            </a:r>
          </a:p>
          <a:p>
            <a:pPr lvl="1"/>
            <a:r>
              <a:rPr lang="en-US" dirty="0"/>
              <a:t>Reports </a:t>
            </a:r>
          </a:p>
          <a:p>
            <a:pPr lvl="2"/>
            <a:r>
              <a:rPr lang="en-US" dirty="0"/>
              <a:t>Oral or written</a:t>
            </a:r>
          </a:p>
          <a:p>
            <a:pPr lvl="2"/>
            <a:r>
              <a:rPr lang="en-US" dirty="0"/>
              <a:t>Can come from anywhere – Complainant, Institutional Authority, faculty, friend</a:t>
            </a:r>
          </a:p>
          <a:p>
            <a:pPr lvl="2"/>
            <a:r>
              <a:rPr lang="en-US" dirty="0"/>
              <a:t>Trigger obligation to respond</a:t>
            </a:r>
          </a:p>
          <a:p>
            <a:pPr lvl="3"/>
            <a:r>
              <a:rPr lang="en-US" dirty="0"/>
              <a:t>Reach out to Complainant</a:t>
            </a:r>
          </a:p>
          <a:p>
            <a:pPr lvl="3"/>
            <a:r>
              <a:rPr lang="en-US" dirty="0"/>
              <a:t>Meet with Complainant</a:t>
            </a:r>
          </a:p>
          <a:p>
            <a:pPr lvl="3"/>
            <a:r>
              <a:rPr lang="en-US" dirty="0"/>
              <a:t>Offer supportive measures</a:t>
            </a:r>
          </a:p>
          <a:p>
            <a:pPr lvl="3"/>
            <a:r>
              <a:rPr lang="en-US" dirty="0"/>
              <a:t>Provide information if a VAWA offense</a:t>
            </a:r>
          </a:p>
          <a:p>
            <a:pPr lvl="3"/>
            <a:r>
              <a:rPr lang="en-US" dirty="0"/>
              <a:t>Explain Formal Complaint and Procedures, including that they are NOT required to file a Formal Complaint. </a:t>
            </a:r>
          </a:p>
          <a:p>
            <a:pPr lvl="2"/>
            <a:endParaRPr lang="en-US" dirty="0"/>
          </a:p>
          <a:p>
            <a:pPr lvl="1"/>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p:txBody>
      </p:sp>
      <p:sp>
        <p:nvSpPr>
          <p:cNvPr id="3" name="Footer Placeholder 2"/>
          <p:cNvSpPr>
            <a:spLocks noGrp="1"/>
          </p:cNvSpPr>
          <p:nvPr>
            <p:ph type="ftr" sz="quarter" idx="11"/>
          </p:nvPr>
        </p:nvSpPr>
        <p:spPr/>
        <p:txBody>
          <a:bodyPr/>
          <a:lstStyle/>
          <a:p>
            <a:r>
              <a:rPr lang="en-US" sz="2400" dirty="0"/>
              <a:t>Title IX Coordinator Training</a:t>
            </a:r>
          </a:p>
        </p:txBody>
      </p:sp>
    </p:spTree>
    <p:extLst>
      <p:ext uri="{BB962C8B-B14F-4D97-AF65-F5344CB8AC3E}">
        <p14:creationId xmlns:p14="http://schemas.microsoft.com/office/powerpoint/2010/main" val="3585393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CCS_Template_Dirigo_Final">
  <a:themeElements>
    <a:clrScheme name="MCCS color pallette">
      <a:dk1>
        <a:srgbClr val="2C3F6C"/>
      </a:dk1>
      <a:lt1>
        <a:srgbClr val="FFFFFF"/>
      </a:lt1>
      <a:dk2>
        <a:srgbClr val="5B763E"/>
      </a:dk2>
      <a:lt2>
        <a:srgbClr val="CCB066"/>
      </a:lt2>
      <a:accent1>
        <a:srgbClr val="CCB066"/>
      </a:accent1>
      <a:accent2>
        <a:srgbClr val="7B9EC7"/>
      </a:accent2>
      <a:accent3>
        <a:srgbClr val="C56829"/>
      </a:accent3>
      <a:accent4>
        <a:srgbClr val="7AA374"/>
      </a:accent4>
      <a:accent5>
        <a:srgbClr val="2C3F6C"/>
      </a:accent5>
      <a:accent6>
        <a:srgbClr val="5B763E"/>
      </a:accent6>
      <a:hlink>
        <a:srgbClr val="D25814"/>
      </a:hlink>
      <a:folHlink>
        <a:srgbClr val="2C3F6C"/>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Presentation2" id="{DA8669BA-EE70-4E6A-A0F7-4396647ADF0E}" vid="{C69B49CC-F6A0-48D7-ABD2-5F2C7AADE8AA}"/>
    </a:ext>
  </a:extLst>
</a:theme>
</file>

<file path=ppt/theme/theme2.xml><?xml version="1.0" encoding="utf-8"?>
<a:theme xmlns:a="http://schemas.openxmlformats.org/drawingml/2006/main" name="MCCS_Template_Dirigo_Final">
  <a:themeElements>
    <a:clrScheme name="MCCS color pallette">
      <a:dk1>
        <a:srgbClr val="2C3F6C"/>
      </a:dk1>
      <a:lt1>
        <a:srgbClr val="FFFFFF"/>
      </a:lt1>
      <a:dk2>
        <a:srgbClr val="5B763E"/>
      </a:dk2>
      <a:lt2>
        <a:srgbClr val="CCB066"/>
      </a:lt2>
      <a:accent1>
        <a:srgbClr val="CCB066"/>
      </a:accent1>
      <a:accent2>
        <a:srgbClr val="7B9EC7"/>
      </a:accent2>
      <a:accent3>
        <a:srgbClr val="C56829"/>
      </a:accent3>
      <a:accent4>
        <a:srgbClr val="7AA374"/>
      </a:accent4>
      <a:accent5>
        <a:srgbClr val="2C3F6C"/>
      </a:accent5>
      <a:accent6>
        <a:srgbClr val="5B763E"/>
      </a:accent6>
      <a:hlink>
        <a:srgbClr val="D25814"/>
      </a:hlink>
      <a:folHlink>
        <a:srgbClr val="2C3F6C"/>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Presentation2" id="{DA8669BA-EE70-4E6A-A0F7-4396647ADF0E}" vid="{C69B49CC-F6A0-48D7-ABD2-5F2C7AADE8A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Dirigo 2019 Presentation template</Template>
  <TotalTime>2872</TotalTime>
  <Words>1383</Words>
  <Application>Microsoft Office PowerPoint</Application>
  <PresentationFormat>On-screen Show (4:3)</PresentationFormat>
  <Paragraphs>300</Paragraphs>
  <Slides>25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Cambria</vt:lpstr>
      <vt:lpstr>HelveticaNeueLT Std Med</vt:lpstr>
      <vt:lpstr>MCCS_Template_Dirigo_Final</vt:lpstr>
      <vt:lpstr>MCCS_Template_Dirigo_Final</vt:lpstr>
      <vt:lpstr> Title IX Coordinator Training August 4, 2020 </vt:lpstr>
      <vt:lpstr>PowerPoint Presentation</vt:lpstr>
      <vt:lpstr>Bias</vt:lpstr>
      <vt:lpstr>Discrimination</vt:lpstr>
      <vt:lpstr>Conflict of Interest</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MCCS Procedures 202.2</vt:lpstr>
      <vt:lpstr>PowerPoint Presentation</vt:lpstr>
      <vt:lpstr>PowerPoint Presentation</vt:lpstr>
    </vt:vector>
  </TitlesOfParts>
  <Company>Maine Community College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Meredith</dc:creator>
  <cp:lastModifiedBy>Sally Meredith</cp:lastModifiedBy>
  <cp:revision>97</cp:revision>
  <dcterms:created xsi:type="dcterms:W3CDTF">2020-07-17T15:28:01Z</dcterms:created>
  <dcterms:modified xsi:type="dcterms:W3CDTF">2020-08-05T16:27:38Z</dcterms:modified>
</cp:coreProperties>
</file>