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7" r:id="rId2"/>
    <p:sldId id="283" r:id="rId3"/>
    <p:sldId id="294" r:id="rId4"/>
    <p:sldId id="282" r:id="rId5"/>
    <p:sldId id="256" r:id="rId6"/>
    <p:sldId id="258" r:id="rId7"/>
    <p:sldId id="259" r:id="rId8"/>
    <p:sldId id="273" r:id="rId9"/>
    <p:sldId id="274" r:id="rId10"/>
    <p:sldId id="300" r:id="rId11"/>
    <p:sldId id="260" r:id="rId12"/>
    <p:sldId id="287" r:id="rId13"/>
    <p:sldId id="261" r:id="rId14"/>
    <p:sldId id="276" r:id="rId15"/>
    <p:sldId id="295" r:id="rId16"/>
    <p:sldId id="299" r:id="rId17"/>
    <p:sldId id="296" r:id="rId18"/>
    <p:sldId id="291" r:id="rId19"/>
    <p:sldId id="268" r:id="rId20"/>
    <p:sldId id="297" r:id="rId21"/>
    <p:sldId id="290" r:id="rId22"/>
    <p:sldId id="262" r:id="rId23"/>
    <p:sldId id="263" r:id="rId24"/>
    <p:sldId id="267" r:id="rId25"/>
    <p:sldId id="264" r:id="rId26"/>
    <p:sldId id="271" r:id="rId27"/>
    <p:sldId id="272" r:id="rId28"/>
    <p:sldId id="275" r:id="rId29"/>
    <p:sldId id="265" r:id="rId30"/>
    <p:sldId id="288" r:id="rId31"/>
    <p:sldId id="266" r:id="rId32"/>
    <p:sldId id="293" r:id="rId33"/>
    <p:sldId id="292" r:id="rId34"/>
    <p:sldId id="269" r:id="rId35"/>
    <p:sldId id="270" r:id="rId36"/>
    <p:sldId id="277" r:id="rId37"/>
    <p:sldId id="278" r:id="rId38"/>
    <p:sldId id="279" r:id="rId39"/>
    <p:sldId id="281" r:id="rId40"/>
    <p:sldId id="284" r:id="rId41"/>
    <p:sldId id="28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62" d="100"/>
          <a:sy n="162" d="100"/>
        </p:scale>
        <p:origin x="5484"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14DDAB-369A-4B4A-A5C5-820D518D5704}" type="datetimeFigureOut">
              <a:rPr lang="en-US" smtClean="0"/>
              <a:t>8/5/2020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B33632-6721-4165-A3C2-EF872AD9B5D6}" type="slidenum">
              <a:rPr lang="en-US" smtClean="0"/>
              <a:t>‹#›</a:t>
            </a:fld>
            <a:endParaRPr lang="en-US"/>
          </a:p>
        </p:txBody>
      </p:sp>
    </p:spTree>
    <p:extLst>
      <p:ext uri="{BB962C8B-B14F-4D97-AF65-F5344CB8AC3E}">
        <p14:creationId xmlns:p14="http://schemas.microsoft.com/office/powerpoint/2010/main" val="231490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Title IX Investigator Training</a:t>
            </a:r>
            <a:endParaRPr lang="en-US" dirty="0"/>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Title IX Investigator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Title IX Investigator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Title IX Investigator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Title IX Investigator Training</a:t>
            </a:r>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Title IX Investigator Training</a:t>
            </a:r>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a:t>Title IX Investigator Training</a:t>
            </a:r>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a:t>Title IX Investigator Training</a:t>
            </a:r>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a:t>Title IX Investigator Training</a:t>
            </a:r>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Title IX Investigator Training</a:t>
            </a:r>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endParaRPr lang="en-US"/>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F883B31A-2DB9-4F0C-A4C8-E6960B78D206}" type="slidenum">
              <a:rPr lang="en-US" smtClean="0"/>
              <a:t>‹#›</a:t>
            </a:fld>
            <a:endParaRPr lang="en-US"/>
          </a:p>
        </p:txBody>
      </p:sp>
      <p:sp>
        <p:nvSpPr>
          <p:cNvPr id="10" name="Footer Placeholder 9"/>
          <p:cNvSpPr>
            <a:spLocks noGrp="1"/>
          </p:cNvSpPr>
          <p:nvPr>
            <p:ph type="ftr" sz="quarter" idx="12"/>
          </p:nvPr>
        </p:nvSpPr>
        <p:spPr/>
        <p:txBody>
          <a:bodyPr/>
          <a:lstStyle/>
          <a:p>
            <a:r>
              <a:rPr lang="en-US"/>
              <a:t>Title IX Investigator Training</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rot="16200000">
            <a:off x="4229100" y="1790700"/>
            <a:ext cx="685800" cy="9144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228600" y="6179819"/>
            <a:ext cx="8763000" cy="365760"/>
          </a:xfrm>
          <a:prstGeom prst="rect">
            <a:avLst/>
          </a:prstGeom>
        </p:spPr>
        <p:txBody>
          <a:bodyPr vert="horz" lIns="91440" tIns="45720" rIns="91440" bIns="45720" rtlCol="0" anchor="ctr"/>
          <a:lstStyle>
            <a:lvl1pPr algn="l">
              <a:defRPr sz="2800">
                <a:solidFill>
                  <a:schemeClr val="bg1"/>
                </a:solidFill>
                <a:latin typeface="HelveticaNeueLT Std Med" pitchFamily="34" charset="0"/>
              </a:defRPr>
            </a:lvl1pPr>
          </a:lstStyle>
          <a:p>
            <a:r>
              <a:rPr lang="en-US"/>
              <a:t>Title IX Investigator Training</a:t>
            </a:r>
            <a:endParaRPr lang="en-US" dirty="0"/>
          </a:p>
        </p:txBody>
      </p:sp>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477000" y="6129896"/>
            <a:ext cx="2133600" cy="4656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spcBef>
          <a:spcPct val="0"/>
        </a:spcBef>
        <a:buNone/>
        <a:defRPr sz="4600" b="1" i="0" kern="1200" cap="none" spc="-100" baseline="0">
          <a:ln>
            <a:noFill/>
          </a:ln>
          <a:solidFill>
            <a:schemeClr val="tx1"/>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mplicit.harvard.edu/implicit/takeatest.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E42FD5C-78EB-4ECB-A30A-068EFE58EBE2}"/>
              </a:ext>
            </a:extLst>
          </p:cNvPr>
          <p:cNvSpPr>
            <a:spLocks noGrp="1"/>
          </p:cNvSpPr>
          <p:nvPr>
            <p:ph type="ctrTitle"/>
          </p:nvPr>
        </p:nvSpPr>
        <p:spPr/>
        <p:txBody>
          <a:bodyPr/>
          <a:lstStyle/>
          <a:p>
            <a:pPr algn="ctr"/>
            <a:r>
              <a:rPr lang="en-US" sz="4800" dirty="0">
                <a:solidFill>
                  <a:schemeClr val="tx1"/>
                </a:solidFill>
              </a:rPr>
              <a:t>TITLE IX </a:t>
            </a:r>
            <a:br>
              <a:rPr lang="en-US" sz="4800" dirty="0">
                <a:solidFill>
                  <a:schemeClr val="tx1"/>
                </a:solidFill>
              </a:rPr>
            </a:br>
            <a:r>
              <a:rPr lang="en-US" sz="4800" dirty="0">
                <a:solidFill>
                  <a:schemeClr val="tx1"/>
                </a:solidFill>
              </a:rPr>
              <a:t>INVESTIGATOR TRAINING</a:t>
            </a:r>
            <a:br>
              <a:rPr lang="en-US" sz="4800" dirty="0">
                <a:solidFill>
                  <a:schemeClr val="tx1"/>
                </a:solidFill>
              </a:rPr>
            </a:br>
            <a:r>
              <a:rPr lang="en-US" sz="3600" dirty="0">
                <a:solidFill>
                  <a:schemeClr val="tx1"/>
                </a:solidFill>
              </a:rPr>
              <a:t>August 4, 2020</a:t>
            </a:r>
            <a:br>
              <a:rPr lang="en-US" sz="3600" dirty="0"/>
            </a:br>
            <a:endParaRPr lang="en-US" sz="3600" dirty="0"/>
          </a:p>
        </p:txBody>
      </p:sp>
      <p:sp>
        <p:nvSpPr>
          <p:cNvPr id="7" name="Subtitle 6">
            <a:extLst>
              <a:ext uri="{FF2B5EF4-FFF2-40B4-BE49-F238E27FC236}">
                <a16:creationId xmlns:a16="http://schemas.microsoft.com/office/drawing/2014/main" id="{C78AB123-E45E-4D48-B457-F892EACCAB31}"/>
              </a:ext>
            </a:extLst>
          </p:cNvPr>
          <p:cNvSpPr>
            <a:spLocks noGrp="1"/>
          </p:cNvSpPr>
          <p:nvPr>
            <p:ph type="subTitle" idx="1"/>
          </p:nvPr>
        </p:nvSpPr>
        <p:spPr>
          <a:xfrm>
            <a:off x="685800" y="4572000"/>
            <a:ext cx="6461760" cy="1219200"/>
          </a:xfrm>
        </p:spPr>
        <p:txBody>
          <a:bodyPr>
            <a:noAutofit/>
          </a:bodyPr>
          <a:lstStyle/>
          <a:p>
            <a:r>
              <a:rPr lang="en-US" sz="2400" b="1" dirty="0">
                <a:solidFill>
                  <a:schemeClr val="tx1"/>
                </a:solidFill>
              </a:rPr>
              <a:t>Presenter:</a:t>
            </a:r>
          </a:p>
          <a:p>
            <a:r>
              <a:rPr lang="en-US" sz="2400" b="1" dirty="0">
                <a:solidFill>
                  <a:schemeClr val="tx1"/>
                </a:solidFill>
              </a:rPr>
              <a:t>Amy M. Homans</a:t>
            </a:r>
            <a:br>
              <a:rPr lang="en-US" sz="2400" b="1" dirty="0">
                <a:solidFill>
                  <a:schemeClr val="tx1"/>
                </a:solidFill>
              </a:rPr>
            </a:br>
            <a:r>
              <a:rPr lang="en-US" sz="2400" b="1" dirty="0">
                <a:solidFill>
                  <a:schemeClr val="tx1"/>
                </a:solidFill>
              </a:rPr>
              <a:t>MCCS General Counsel</a:t>
            </a:r>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64072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257800"/>
          </a:xfrm>
        </p:spPr>
        <p:txBody>
          <a:bodyPr>
            <a:normAutofit/>
          </a:bodyPr>
          <a:lstStyle/>
          <a:p>
            <a:pPr marL="114300" indent="0" algn="ctr">
              <a:buNone/>
            </a:pPr>
            <a:r>
              <a:rPr lang="en-US" sz="3200" b="1" dirty="0"/>
              <a:t>CHECK YOURSELF FOR IMPLICIT BIAS</a:t>
            </a:r>
          </a:p>
          <a:p>
            <a:pPr marL="114300" indent="0" algn="ctr">
              <a:buNone/>
            </a:pPr>
            <a:endParaRPr lang="en-US" sz="3200" b="1" dirty="0"/>
          </a:p>
          <a:p>
            <a:pPr marL="114300" indent="0">
              <a:buNone/>
            </a:pPr>
            <a:r>
              <a:rPr lang="en-US" sz="2800" dirty="0"/>
              <a:t>The Implicit Association Test was developed by university researchers in the late 1990s.  It evaluates response times for associations that are either consistent or inconsistent with common socio-cultural stereotypes and helps to identify areas of implicit bias. </a:t>
            </a:r>
          </a:p>
          <a:p>
            <a:pPr marL="114300" indent="0">
              <a:buNone/>
            </a:pPr>
            <a:endParaRPr lang="en-US" sz="2800" dirty="0"/>
          </a:p>
          <a:p>
            <a:pPr marL="114300" indent="0">
              <a:buNone/>
            </a:pPr>
            <a:r>
              <a:rPr lang="en-US" sz="2800" dirty="0"/>
              <a:t>The test can be accessed at: : </a:t>
            </a:r>
            <a:r>
              <a:rPr lang="en-US" sz="2800" dirty="0">
                <a:hlinkClick r:id="rId2"/>
              </a:rPr>
              <a:t>https://implicit.harvard.edu/implicit/takeatest.htm</a:t>
            </a:r>
            <a:endParaRPr lang="en-US" sz="2800" dirty="0"/>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814936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562600"/>
          </a:xfrm>
        </p:spPr>
        <p:txBody>
          <a:bodyPr>
            <a:normAutofit/>
          </a:bodyPr>
          <a:lstStyle/>
          <a:p>
            <a:pPr marL="114300" indent="0" algn="ctr">
              <a:buNone/>
            </a:pPr>
            <a:r>
              <a:rPr lang="en-US" sz="3200" b="1" dirty="0"/>
              <a:t>WHAT STANDARD GOVERNS A CONFLICT OF INTEREST OR BIAS CHALLENGE?</a:t>
            </a:r>
          </a:p>
          <a:p>
            <a:pPr marL="114300" indent="0" algn="ctr">
              <a:buNone/>
            </a:pPr>
            <a:endParaRPr lang="en-US" sz="2800" b="1" dirty="0"/>
          </a:p>
          <a:p>
            <a:pPr marL="114300" indent="0">
              <a:buNone/>
            </a:pPr>
            <a:r>
              <a:rPr lang="en-US" sz="2800" b="1" dirty="0"/>
              <a:t>Objective Standard: </a:t>
            </a:r>
            <a:r>
              <a:rPr lang="en-US" sz="2800" dirty="0"/>
              <a:t>Whether a reasonable person would believe bias exists.</a:t>
            </a:r>
          </a:p>
          <a:p>
            <a:pPr marL="114300" indent="0">
              <a:buNone/>
            </a:pPr>
            <a:endParaRPr lang="en-US" sz="2800" dirty="0"/>
          </a:p>
          <a:p>
            <a:pPr marL="114300" indent="0">
              <a:buNone/>
            </a:pPr>
            <a:r>
              <a:rPr lang="en-US" sz="2800" dirty="0"/>
              <a:t>Fact specific determination</a:t>
            </a:r>
          </a:p>
          <a:p>
            <a:pPr marL="114300" indent="0">
              <a:buNone/>
            </a:pPr>
            <a:endParaRPr lang="en-US" sz="2800" dirty="0"/>
          </a:p>
          <a:p>
            <a:pPr marL="114300" indent="0">
              <a:buNone/>
            </a:pPr>
            <a:r>
              <a:rPr lang="en-US" sz="2800" dirty="0"/>
              <a:t>Complaining party must demonstrate that the conflict of interest or bias </a:t>
            </a:r>
            <a:r>
              <a:rPr lang="en-US" sz="2800" u="sng" dirty="0"/>
              <a:t>materially affected the outcome of the process</a:t>
            </a:r>
            <a:r>
              <a:rPr lang="en-US" sz="2800" dirty="0"/>
              <a:t>.</a:t>
            </a:r>
          </a:p>
          <a:p>
            <a:pPr marL="114300" indent="0">
              <a:buNone/>
            </a:pPr>
            <a:endParaRPr lang="en-US" sz="2800" dirty="0"/>
          </a:p>
          <a:p>
            <a:pPr marL="114300" indent="0">
              <a:buNone/>
            </a:pPr>
            <a:endParaRPr lang="en-US" sz="2400" dirty="0"/>
          </a:p>
          <a:p>
            <a:pPr marL="114300" indent="0">
              <a:buNone/>
            </a:pPr>
            <a:endParaRPr lang="en-US" sz="24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1124192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257800"/>
          </a:xfrm>
        </p:spPr>
        <p:txBody>
          <a:bodyPr>
            <a:normAutofit fontScale="92500" lnSpcReduction="10000"/>
          </a:bodyPr>
          <a:lstStyle/>
          <a:p>
            <a:pPr marL="114300" indent="0" algn="ctr">
              <a:buNone/>
            </a:pPr>
            <a:r>
              <a:rPr lang="en-US" sz="2800" b="1" dirty="0"/>
              <a:t>A WORD ON “TRAUMA INFORMED” APPROACH</a:t>
            </a:r>
          </a:p>
          <a:p>
            <a:pPr marL="114300" indent="0">
              <a:buNone/>
            </a:pPr>
            <a:endParaRPr lang="en-US" sz="2800" b="1" dirty="0"/>
          </a:p>
          <a:p>
            <a:pPr marL="114300" indent="0">
              <a:buNone/>
            </a:pPr>
            <a:r>
              <a:rPr lang="en-US" sz="2800" dirty="0"/>
              <a:t>A trauma informed training or approach to investigation is not mandated under the TIX regs-- concerns over actual or appearance of bias</a:t>
            </a:r>
          </a:p>
          <a:p>
            <a:pPr marL="114300" indent="0">
              <a:buNone/>
            </a:pPr>
            <a:endParaRPr lang="en-US" sz="2800" dirty="0"/>
          </a:p>
          <a:p>
            <a:pPr marL="114300" indent="0">
              <a:buNone/>
            </a:pPr>
            <a:r>
              <a:rPr lang="en-US" sz="2800" dirty="0"/>
              <a:t>“…challenging- to apply [“trauma informed”] practices in a truly nonbiased manner.” Preamble p. 842</a:t>
            </a:r>
          </a:p>
          <a:p>
            <a:pPr marL="114300" indent="0">
              <a:buNone/>
            </a:pPr>
            <a:endParaRPr lang="en-US" sz="2800" dirty="0"/>
          </a:p>
          <a:p>
            <a:pPr marL="114300" indent="0">
              <a:buNone/>
            </a:pPr>
            <a:r>
              <a:rPr lang="en-US" sz="2800" dirty="0"/>
              <a:t>Being sensitive to the trauma a party may have experienced does not violate the regs as long as it does not cause loss of impartiality, prejudgment of facts at issue or demonstrate bias for or against either party</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375585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fontScale="92500" lnSpcReduction="10000"/>
          </a:bodyPr>
          <a:lstStyle/>
          <a:p>
            <a:pPr marL="114300" indent="0" algn="ctr">
              <a:buNone/>
            </a:pPr>
            <a:r>
              <a:rPr lang="en-US" sz="3200" b="1" dirty="0"/>
              <a:t>SCOPE OF THE INVESTIGATION</a:t>
            </a:r>
          </a:p>
          <a:p>
            <a:pPr marL="114300" indent="0">
              <a:buNone/>
            </a:pPr>
            <a:endParaRPr lang="en-US" sz="2800" b="1" dirty="0"/>
          </a:p>
          <a:p>
            <a:pPr marL="114300" indent="0">
              <a:buNone/>
            </a:pPr>
            <a:r>
              <a:rPr lang="en-US" sz="2800" dirty="0"/>
              <a:t>“…a thorough search for relevant facts and evidence pertaining to a particular case” – </a:t>
            </a:r>
            <a:r>
              <a:rPr lang="en-US" sz="2800" u="sng" dirty="0"/>
              <a:t>gather available evidence</a:t>
            </a:r>
          </a:p>
          <a:p>
            <a:pPr marL="114300" indent="0">
              <a:buNone/>
            </a:pPr>
            <a:endParaRPr lang="en-US" sz="2800" dirty="0"/>
          </a:p>
          <a:p>
            <a:pPr marL="114300" indent="0">
              <a:buNone/>
            </a:pPr>
            <a:r>
              <a:rPr lang="en-US" sz="2800" dirty="0"/>
              <a:t>DOE recognizes lack of subpoena power and impact on comprehensiveness of investigation</a:t>
            </a:r>
            <a:br>
              <a:rPr lang="en-US" sz="2800" dirty="0"/>
            </a:br>
            <a:endParaRPr lang="en-US" sz="2800" dirty="0"/>
          </a:p>
          <a:p>
            <a:pPr marL="114300" indent="0">
              <a:buNone/>
            </a:pPr>
            <a:r>
              <a:rPr lang="en-US" sz="2800" dirty="0"/>
              <a:t>Must be completed under “designated, reasonably prompt time frames” </a:t>
            </a:r>
            <a:br>
              <a:rPr lang="en-US" sz="2800" dirty="0"/>
            </a:br>
            <a:endParaRPr lang="en-US" sz="2800" dirty="0"/>
          </a:p>
          <a:p>
            <a:pPr marL="114300" indent="0">
              <a:buNone/>
            </a:pPr>
            <a:r>
              <a:rPr lang="en-US" sz="2800" dirty="0"/>
              <a:t>MCCS- 60 business days to completion of draft report</a:t>
            </a:r>
          </a:p>
          <a:p>
            <a:pPr marL="114300" indent="0">
              <a:buNone/>
            </a:pPr>
            <a:endParaRPr lang="en-US" sz="2800" dirty="0"/>
          </a:p>
          <a:p>
            <a:pPr marL="114300" indent="0">
              <a:buNone/>
            </a:pPr>
            <a:endParaRPr lang="en-US" sz="2800" dirty="0"/>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3207533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257800"/>
          </a:xfrm>
        </p:spPr>
        <p:txBody>
          <a:bodyPr>
            <a:normAutofit fontScale="77500" lnSpcReduction="20000"/>
          </a:bodyPr>
          <a:lstStyle/>
          <a:p>
            <a:pPr marL="114300" indent="0" algn="ctr">
              <a:buNone/>
            </a:pPr>
            <a:r>
              <a:rPr lang="en-US" sz="3200" b="1" dirty="0"/>
              <a:t>PRESERVATION OF EVIDENCE</a:t>
            </a:r>
          </a:p>
          <a:p>
            <a:pPr marL="114300" indent="0">
              <a:buNone/>
            </a:pPr>
            <a:endParaRPr lang="en-US" sz="2800" dirty="0"/>
          </a:p>
          <a:p>
            <a:pPr marL="114300" indent="0">
              <a:buNone/>
            </a:pPr>
            <a:r>
              <a:rPr lang="en-US" sz="2800" dirty="0"/>
              <a:t>Examples:</a:t>
            </a:r>
          </a:p>
          <a:p>
            <a:pPr marL="114300" indent="0">
              <a:buNone/>
            </a:pPr>
            <a:r>
              <a:rPr lang="en-US" sz="2800" dirty="0"/>
              <a:t>Security Camera Videos</a:t>
            </a:r>
          </a:p>
          <a:p>
            <a:pPr marL="114300" indent="0">
              <a:buNone/>
            </a:pPr>
            <a:r>
              <a:rPr lang="en-US" sz="2800" dirty="0"/>
              <a:t>Text Messages</a:t>
            </a:r>
          </a:p>
          <a:p>
            <a:pPr marL="114300" indent="0">
              <a:buNone/>
            </a:pPr>
            <a:r>
              <a:rPr lang="en-US" sz="2800" dirty="0"/>
              <a:t>Social Media Communication</a:t>
            </a:r>
          </a:p>
          <a:p>
            <a:pPr marL="114300" indent="0">
              <a:buNone/>
            </a:pPr>
            <a:r>
              <a:rPr lang="en-US" sz="2800" dirty="0"/>
              <a:t>Email Messages</a:t>
            </a:r>
          </a:p>
          <a:p>
            <a:pPr marL="114300" indent="0">
              <a:buNone/>
            </a:pPr>
            <a:r>
              <a:rPr lang="en-US" sz="2800" dirty="0"/>
              <a:t>Phone Messages</a:t>
            </a:r>
          </a:p>
          <a:p>
            <a:pPr marL="114300" indent="0">
              <a:buNone/>
            </a:pPr>
            <a:r>
              <a:rPr lang="en-US" sz="2800" dirty="0"/>
              <a:t>Photographs</a:t>
            </a:r>
          </a:p>
          <a:p>
            <a:pPr marL="114300" indent="0">
              <a:buNone/>
            </a:pPr>
            <a:r>
              <a:rPr lang="en-US" sz="2800" dirty="0"/>
              <a:t>Records</a:t>
            </a:r>
          </a:p>
          <a:p>
            <a:pPr marL="114300" indent="0">
              <a:buNone/>
            </a:pPr>
            <a:endParaRPr lang="en-US" sz="2800" dirty="0"/>
          </a:p>
          <a:p>
            <a:r>
              <a:rPr lang="en-US" sz="2800" dirty="0"/>
              <a:t>Inquire of parties and witnesses about the different possible types of physical evidence, obtain copies, and keep track of who  provided each piece of evidence.  </a:t>
            </a:r>
          </a:p>
          <a:p>
            <a:r>
              <a:rPr lang="en-US" sz="2800" dirty="0"/>
              <a:t>Obtain available evidence as soon as possible</a:t>
            </a:r>
          </a:p>
          <a:p>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009891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a:bodyPr>
          <a:lstStyle/>
          <a:p>
            <a:pPr marL="114300" indent="0" algn="ctr">
              <a:buNone/>
            </a:pPr>
            <a:r>
              <a:rPr lang="en-US" sz="3200" b="1" dirty="0"/>
              <a:t>IDENTIFY AND INTERVIEW WITNESSES</a:t>
            </a:r>
          </a:p>
          <a:p>
            <a:pPr marL="114300" indent="0">
              <a:buNone/>
            </a:pPr>
            <a:endParaRPr lang="en-US" sz="3200" b="1" dirty="0"/>
          </a:p>
          <a:p>
            <a:pPr marL="114300" indent="0">
              <a:buNone/>
            </a:pPr>
            <a:r>
              <a:rPr lang="en-US" sz="2800" dirty="0"/>
              <a:t>Ask parties for names of individuals who can provide information regarding the allegation</a:t>
            </a:r>
          </a:p>
          <a:p>
            <a:pPr marL="114300" indent="0">
              <a:buNone/>
            </a:pPr>
            <a:endParaRPr lang="en-US" sz="2800" dirty="0"/>
          </a:p>
          <a:p>
            <a:pPr marL="114300" indent="0">
              <a:buNone/>
            </a:pPr>
            <a:r>
              <a:rPr lang="en-US" sz="2800" dirty="0"/>
              <a:t>Conduct witness interviews and make same inquiry</a:t>
            </a:r>
          </a:p>
          <a:p>
            <a:pPr marL="114300" indent="0">
              <a:buNone/>
            </a:pPr>
            <a:endParaRPr lang="en-US" sz="2800" dirty="0"/>
          </a:p>
          <a:p>
            <a:pPr marL="114300" indent="0">
              <a:buNone/>
            </a:pPr>
            <a:r>
              <a:rPr lang="en-US" sz="2800" dirty="0"/>
              <a:t>Follow up with witnesses and parties as needed based on information provided</a:t>
            </a:r>
          </a:p>
          <a:p>
            <a:pPr marL="114300" indent="0">
              <a:buNone/>
            </a:pPr>
            <a:endParaRPr lang="en-US" sz="2800" dirty="0"/>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24135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a:bodyPr>
          <a:lstStyle/>
          <a:p>
            <a:pPr marL="114300" indent="0" algn="ctr">
              <a:buNone/>
            </a:pPr>
            <a:r>
              <a:rPr lang="en-US" sz="3200" b="1" dirty="0"/>
              <a:t>FOR ALL PARTIES AND WITNESSES</a:t>
            </a:r>
          </a:p>
          <a:p>
            <a:pPr marL="114300" indent="0" algn="ctr">
              <a:buNone/>
            </a:pPr>
            <a:endParaRPr lang="en-US" sz="3200" b="1" dirty="0"/>
          </a:p>
          <a:p>
            <a:pPr marL="114300" indent="0">
              <a:buNone/>
            </a:pPr>
            <a:r>
              <a:rPr lang="en-US" sz="2800" dirty="0"/>
              <a:t>Provide </a:t>
            </a:r>
            <a:r>
              <a:rPr lang="en-US" sz="2800" u="sng" dirty="0"/>
              <a:t>written notice </a:t>
            </a:r>
            <a:r>
              <a:rPr lang="en-US" sz="2800" dirty="0"/>
              <a:t>of date, time and location of interview</a:t>
            </a:r>
          </a:p>
          <a:p>
            <a:pPr marL="114300" indent="0">
              <a:buNone/>
            </a:pPr>
            <a:endParaRPr lang="en-US" sz="2800" dirty="0"/>
          </a:p>
          <a:p>
            <a:pPr marL="114300" indent="0">
              <a:buNone/>
            </a:pPr>
            <a:r>
              <a:rPr lang="en-US" sz="2800" dirty="0"/>
              <a:t>Maintain info and include whether party/witness was accompanied at interview</a:t>
            </a:r>
          </a:p>
          <a:p>
            <a:pPr marL="114300" indent="0">
              <a:buNone/>
            </a:pPr>
            <a:endParaRPr lang="en-US" sz="2800" dirty="0"/>
          </a:p>
          <a:p>
            <a:pPr marL="114300" indent="0">
              <a:buNone/>
            </a:pPr>
            <a:r>
              <a:rPr lang="en-US" sz="2800" dirty="0"/>
              <a:t>If accompanied, direct questions to party/witnesses and require answers from party/witness.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534851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0"/>
          </a:xfrm>
        </p:spPr>
        <p:txBody>
          <a:bodyPr>
            <a:normAutofit/>
          </a:bodyPr>
          <a:lstStyle/>
          <a:p>
            <a:pPr marL="114300" indent="0" algn="ctr">
              <a:buNone/>
            </a:pPr>
            <a:r>
              <a:rPr lang="en-US" sz="3200" b="1" dirty="0"/>
              <a:t>SEEK EXTERNAL RECORDS</a:t>
            </a:r>
          </a:p>
          <a:p>
            <a:pPr marL="114300" indent="0">
              <a:buNone/>
            </a:pPr>
            <a:endParaRPr lang="en-US" sz="2800" b="1" dirty="0"/>
          </a:p>
          <a:p>
            <a:pPr marL="114300" indent="0">
              <a:buNone/>
            </a:pPr>
            <a:r>
              <a:rPr lang="en-US" sz="2800" dirty="0"/>
              <a:t>In addition to records in possession of College, identify and request any records created by an outside entity, such as the local police department.  </a:t>
            </a:r>
          </a:p>
          <a:p>
            <a:pPr marL="114300" indent="0">
              <a:buNone/>
            </a:pPr>
            <a:endParaRPr lang="en-US" sz="2800" dirty="0"/>
          </a:p>
          <a:p>
            <a:pPr marL="114300" indent="0">
              <a:buNone/>
            </a:pPr>
            <a:r>
              <a:rPr lang="en-US" sz="2800" dirty="0"/>
              <a:t>If Complainant sought medical treatment or counseling -no obligation to waive the privilege and provide records</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078030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a:bodyPr>
          <a:lstStyle/>
          <a:p>
            <a:pPr marL="114300" indent="0" algn="ctr">
              <a:buNone/>
            </a:pPr>
            <a:r>
              <a:rPr lang="en-US" sz="3200" b="1" dirty="0"/>
              <a:t>ADDITIONAL ALLEGATIONS?  </a:t>
            </a:r>
          </a:p>
          <a:p>
            <a:pPr marL="114300" indent="0" algn="ctr">
              <a:buNone/>
            </a:pPr>
            <a:r>
              <a:rPr lang="en-US" sz="3200" b="1" dirty="0"/>
              <a:t>DUTY TO PROVIDE NOTICE</a:t>
            </a:r>
            <a:endParaRPr lang="en-US" sz="2400" b="1" dirty="0"/>
          </a:p>
          <a:p>
            <a:pPr marL="114300" indent="0" algn="ctr">
              <a:buNone/>
            </a:pPr>
            <a:endParaRPr lang="en-US" sz="2400" dirty="0"/>
          </a:p>
          <a:p>
            <a:pPr marL="114300" indent="0">
              <a:buNone/>
            </a:pPr>
            <a:r>
              <a:rPr lang="en-US" sz="2800" dirty="0"/>
              <a:t>If additional allegations are raised during the investigation, the College has an obligation to inform the subject of the allegations, whether the Complainant or the Respondent.</a:t>
            </a:r>
          </a:p>
          <a:p>
            <a:pPr marL="114300" indent="0">
              <a:buNone/>
            </a:pPr>
            <a:endParaRPr lang="en-US" sz="2800" dirty="0"/>
          </a:p>
          <a:p>
            <a:pPr marL="114300" indent="0">
              <a:buNone/>
            </a:pPr>
            <a:r>
              <a:rPr lang="en-US" sz="2800" dirty="0"/>
              <a:t>DO NOT investigate new allegations until the requisite notice has been provided to the party by the Title IX Coordinator.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397021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715000"/>
          </a:xfrm>
        </p:spPr>
        <p:txBody>
          <a:bodyPr>
            <a:normAutofit fontScale="92500" lnSpcReduction="10000"/>
          </a:bodyPr>
          <a:lstStyle/>
          <a:p>
            <a:pPr marL="114300" indent="0" algn="ctr">
              <a:buNone/>
            </a:pPr>
            <a:r>
              <a:rPr lang="en-US" sz="3200" b="1" dirty="0"/>
              <a:t>TIX JURISDICTION REQUIREMENTS</a:t>
            </a:r>
          </a:p>
          <a:p>
            <a:pPr marL="114300" indent="0" algn="ctr">
              <a:buNone/>
            </a:pPr>
            <a:endParaRPr lang="en-US" sz="3200" b="1" dirty="0"/>
          </a:p>
          <a:p>
            <a:pPr marL="114300" indent="0">
              <a:buNone/>
            </a:pPr>
            <a:r>
              <a:rPr lang="en-US" sz="2800" dirty="0"/>
              <a:t>Keep in mind  the TIX jurisdiction requirements throughout investigation:</a:t>
            </a:r>
          </a:p>
          <a:p>
            <a:pPr lvl="1"/>
            <a:r>
              <a:rPr lang="en-US" sz="2400" dirty="0"/>
              <a:t>Would the alleged conduct constitute sexual harassment under the Title IX sexual harassment definitions, if proved? (Use MCCS Policy 202 and Procedure 202.2 for applicable TIX definitions.)</a:t>
            </a:r>
          </a:p>
          <a:p>
            <a:pPr lvl="1"/>
            <a:r>
              <a:rPr lang="en-US" sz="2400" dirty="0"/>
              <a:t>Was the alleged conduct against a person not in the United States?</a:t>
            </a:r>
          </a:p>
          <a:p>
            <a:pPr lvl="1"/>
            <a:r>
              <a:rPr lang="en-US" sz="2400" dirty="0"/>
              <a:t>Was the alleged conduct against a person participating, or attempting to participate, in an MCCS educational program or activity? </a:t>
            </a:r>
          </a:p>
          <a:p>
            <a:pPr lvl="1"/>
            <a:r>
              <a:rPr lang="en-US" sz="2400" dirty="0"/>
              <a:t>Was the alleged conduct at an MCCS location, during an MCCS activity or program, and did MCCS have substantial control over both the respondent and the context? </a:t>
            </a:r>
          </a:p>
          <a:p>
            <a:pPr marL="114300" indent="0">
              <a:buNone/>
            </a:pPr>
            <a:endParaRPr lang="en-US" sz="2800" dirty="0"/>
          </a:p>
          <a:p>
            <a:pPr marL="114300" indent="0">
              <a:buNone/>
            </a:pPr>
            <a:endParaRPr lang="en-US" sz="2800" dirty="0"/>
          </a:p>
          <a:p>
            <a:pPr marL="114300" indent="0">
              <a:buNone/>
            </a:pPr>
            <a:endParaRPr lang="en-US" sz="2800" dirty="0"/>
          </a:p>
          <a:p>
            <a:pPr marL="114300" indent="0">
              <a:buNone/>
            </a:pPr>
            <a:endParaRPr lang="en-US" sz="2800" b="1" dirty="0"/>
          </a:p>
          <a:p>
            <a:pPr marL="114300" indent="0">
              <a:buNone/>
            </a:pPr>
            <a:endParaRPr lang="en-US" sz="2800" b="1" dirty="0"/>
          </a:p>
          <a:p>
            <a:pPr marL="114300" indent="0">
              <a:buNone/>
            </a:pPr>
            <a:endParaRPr lang="en-US" b="1" dirty="0"/>
          </a:p>
          <a:p>
            <a:pPr marL="114300" indent="0">
              <a:buNone/>
            </a:pPr>
            <a:endParaRPr lang="en-US" b="1"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614660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14300" indent="0" algn="ctr">
              <a:buNone/>
            </a:pPr>
            <a:r>
              <a:rPr lang="en-US" sz="3200" b="1" dirty="0"/>
              <a:t>TRAINING OBJECTIVES</a:t>
            </a:r>
          </a:p>
          <a:p>
            <a:pPr marL="114300" indent="0">
              <a:buNone/>
            </a:pPr>
            <a:endParaRPr lang="en-US" sz="2800" b="1" dirty="0"/>
          </a:p>
          <a:p>
            <a:pPr marL="114300" indent="0">
              <a:buNone/>
            </a:pPr>
            <a:r>
              <a:rPr lang="en-US" sz="2800" b="1" dirty="0"/>
              <a:t>To understand the responsibilities of the Title IX investigator and how to effectively carry out those responsibilities in compliance with the Title IX regulations.</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04906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a:bodyPr>
          <a:lstStyle/>
          <a:p>
            <a:pPr marL="114300" indent="0" algn="ctr">
              <a:buNone/>
            </a:pPr>
            <a:r>
              <a:rPr lang="en-US" sz="3200" b="1" dirty="0"/>
              <a:t>TIX JURISDICTION CONTD</a:t>
            </a:r>
          </a:p>
          <a:p>
            <a:pPr marL="114300" indent="0">
              <a:buNone/>
            </a:pPr>
            <a:endParaRPr lang="en-US" sz="2800" b="1" dirty="0"/>
          </a:p>
          <a:p>
            <a:pPr marL="114300" indent="0">
              <a:buNone/>
            </a:pPr>
            <a:r>
              <a:rPr lang="en-US" sz="2800" dirty="0"/>
              <a:t>Contact TIX Coordinator if determine that one or more jurisdiction requirements not met</a:t>
            </a:r>
          </a:p>
          <a:p>
            <a:pPr marL="114300" indent="0">
              <a:buNone/>
            </a:pPr>
            <a:endParaRPr lang="en-US" sz="2800" dirty="0"/>
          </a:p>
          <a:p>
            <a:pPr marL="114300" indent="0">
              <a:buNone/>
            </a:pPr>
            <a:r>
              <a:rPr lang="en-US" sz="2800" dirty="0"/>
              <a:t>TIXC has mandatory obligation to dismiss complaint</a:t>
            </a:r>
          </a:p>
          <a:p>
            <a:pPr marL="114300" indent="0">
              <a:buNone/>
            </a:pPr>
            <a:endParaRPr lang="en-US" sz="2800" dirty="0"/>
          </a:p>
          <a:p>
            <a:pPr marL="114300" indent="0">
              <a:buNone/>
            </a:pPr>
            <a:r>
              <a:rPr lang="en-US" sz="2800" dirty="0"/>
              <a:t>Allegation can be referred to procedure for non-TIX conduct handling, if appropriate</a:t>
            </a:r>
          </a:p>
          <a:p>
            <a:pPr marL="114300" indent="0" algn="ctr">
              <a:buNone/>
            </a:pPr>
            <a:endParaRPr lang="en-US" sz="3200" b="1"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4161331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a:bodyPr>
          <a:lstStyle/>
          <a:p>
            <a:pPr marL="114300" indent="0" algn="ctr">
              <a:buNone/>
            </a:pPr>
            <a:r>
              <a:rPr lang="en-US" sz="3200" b="1" dirty="0"/>
              <a:t>“DIRECT THREAT” TO PHYSICAL SAFETY CONCERNS</a:t>
            </a:r>
          </a:p>
          <a:p>
            <a:pPr marL="114300" indent="0">
              <a:buNone/>
            </a:pPr>
            <a:endParaRPr lang="en-US" sz="3200" b="1" dirty="0"/>
          </a:p>
          <a:p>
            <a:pPr marL="114300" indent="0">
              <a:buNone/>
            </a:pPr>
            <a:r>
              <a:rPr lang="en-US" sz="3200" dirty="0"/>
              <a:t>If at any point in the investigation you have concerns that a respondent may pose a direct threat to the </a:t>
            </a:r>
            <a:r>
              <a:rPr lang="en-US" sz="3200" u="sng" dirty="0"/>
              <a:t>physical </a:t>
            </a:r>
            <a:r>
              <a:rPr lang="en-US" sz="3200" dirty="0"/>
              <a:t>safety of any student or other individual on campus, report that concern to the Title IX Coordinator immediately, or to campus security if the threat is imminent.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277807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381000"/>
            <a:ext cx="8229600" cy="5334000"/>
          </a:xfrm>
        </p:spPr>
        <p:txBody>
          <a:bodyPr>
            <a:normAutofit lnSpcReduction="10000"/>
          </a:bodyPr>
          <a:lstStyle/>
          <a:p>
            <a:pPr marL="114300" indent="0" algn="ctr">
              <a:buNone/>
            </a:pPr>
            <a:r>
              <a:rPr lang="en-US" sz="3500" b="1" dirty="0"/>
              <a:t>PRE-HEARING REVIEW PROCESS</a:t>
            </a:r>
          </a:p>
          <a:p>
            <a:pPr marL="114300" indent="0">
              <a:buNone/>
            </a:pPr>
            <a:endParaRPr lang="en-US" sz="2800" b="1" dirty="0"/>
          </a:p>
          <a:p>
            <a:r>
              <a:rPr lang="en-US" sz="3000" dirty="0"/>
              <a:t>Opportunity for Parties to Review any Relevant Evidence </a:t>
            </a:r>
            <a:r>
              <a:rPr lang="en-US" sz="3000" u="sng" dirty="0"/>
              <a:t>Directly Related </a:t>
            </a:r>
            <a:r>
              <a:rPr lang="en-US" sz="3000" dirty="0"/>
              <a:t>to the Allegations, Gathered During Investigation</a:t>
            </a:r>
          </a:p>
          <a:p>
            <a:pPr marL="114300" indent="0">
              <a:buNone/>
            </a:pPr>
            <a:endParaRPr lang="en-US" sz="3000" dirty="0"/>
          </a:p>
          <a:p>
            <a:r>
              <a:rPr lang="en-US" sz="3000" dirty="0"/>
              <a:t>Sharing of Draft Investigative Report with</a:t>
            </a:r>
            <a:br>
              <a:rPr lang="en-US" sz="3000" dirty="0"/>
            </a:br>
            <a:r>
              <a:rPr lang="en-US" sz="3000" dirty="0"/>
              <a:t>Parties Prior to Finalizing</a:t>
            </a:r>
          </a:p>
          <a:p>
            <a:pPr marL="114300" indent="0">
              <a:buNone/>
            </a:pPr>
            <a:endParaRPr lang="en-US" sz="3000" b="1" dirty="0"/>
          </a:p>
          <a:p>
            <a:pPr marL="114300" indent="0">
              <a:buNone/>
            </a:pPr>
            <a:endParaRPr lang="en-US" sz="3000" b="1" dirty="0"/>
          </a:p>
          <a:p>
            <a:pPr marL="114300" indent="0">
              <a:buNone/>
            </a:pPr>
            <a:r>
              <a:rPr lang="en-US" sz="2400" b="1" dirty="0"/>
              <a:t>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223859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fontScale="92500"/>
          </a:bodyPr>
          <a:lstStyle/>
          <a:p>
            <a:pPr marL="114300" indent="0" algn="ctr">
              <a:buNone/>
            </a:pPr>
            <a:r>
              <a:rPr lang="en-US" sz="3500" b="1" dirty="0"/>
              <a:t>REVIEW OF RELEVANT EVIDENCE</a:t>
            </a:r>
          </a:p>
          <a:p>
            <a:pPr marL="114300" indent="0" algn="ctr">
              <a:buNone/>
            </a:pPr>
            <a:endParaRPr lang="en-US" sz="2800" b="1" dirty="0"/>
          </a:p>
          <a:p>
            <a:pPr marL="114300" indent="0">
              <a:buNone/>
            </a:pPr>
            <a:r>
              <a:rPr lang="en-US" sz="2800" dirty="0"/>
              <a:t>Both parties have at least 10 days to </a:t>
            </a:r>
            <a:r>
              <a:rPr lang="en-US" sz="2800" u="sng" dirty="0"/>
              <a:t>review “any” </a:t>
            </a:r>
            <a:r>
              <a:rPr lang="en-US" sz="2800" u="sng" dirty="0" err="1"/>
              <a:t>inculpatory</a:t>
            </a:r>
            <a:r>
              <a:rPr lang="en-US" sz="2800" u="sng" dirty="0"/>
              <a:t> and exculpatory relevant </a:t>
            </a:r>
            <a:r>
              <a:rPr lang="en-US" sz="2800" dirty="0"/>
              <a:t>information “directly related to the allegations raised in a formal complaint,” gathered by the investigator. 106.45(b)(5)(vi)</a:t>
            </a:r>
          </a:p>
          <a:p>
            <a:pPr marL="114300" indent="0">
              <a:buNone/>
            </a:pPr>
            <a:endParaRPr lang="en-US" sz="2800" dirty="0"/>
          </a:p>
          <a:p>
            <a:pPr marL="114300" indent="0">
              <a:buNone/>
            </a:pPr>
            <a:r>
              <a:rPr lang="en-US" sz="2800" dirty="0"/>
              <a:t>MCCS – 10 business days</a:t>
            </a:r>
          </a:p>
          <a:p>
            <a:pPr marL="114300" indent="0">
              <a:buNone/>
            </a:pPr>
            <a:endParaRPr lang="en-US" sz="2800" dirty="0"/>
          </a:p>
          <a:p>
            <a:pPr marL="114300" indent="0">
              <a:buNone/>
            </a:pPr>
            <a:r>
              <a:rPr lang="en-US" sz="2800" dirty="0"/>
              <a:t>Any response to evidence must be submitted in writing by end of ten day period, which investigator will  consider before finalizing report.</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557421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715000"/>
          </a:xfrm>
        </p:spPr>
        <p:txBody>
          <a:bodyPr>
            <a:normAutofit/>
          </a:bodyPr>
          <a:lstStyle/>
          <a:p>
            <a:pPr marL="114300" indent="0" algn="ctr">
              <a:buNone/>
            </a:pPr>
            <a:r>
              <a:rPr lang="en-US" sz="3200" b="1" dirty="0"/>
              <a:t>REVIEW OF EVIDENCE CONTD</a:t>
            </a:r>
          </a:p>
          <a:p>
            <a:pPr marL="114300" indent="0">
              <a:buNone/>
            </a:pPr>
            <a:endParaRPr lang="en-US" sz="2600" dirty="0"/>
          </a:p>
          <a:p>
            <a:pPr marL="114300" indent="0">
              <a:buNone/>
            </a:pPr>
            <a:r>
              <a:rPr lang="en-US" sz="2600" dirty="0"/>
              <a:t>The evidence must be made available to the parties and their advisors, either in hard copy or electronically.</a:t>
            </a:r>
          </a:p>
          <a:p>
            <a:pPr marL="114300" indent="0">
              <a:buNone/>
            </a:pPr>
            <a:endParaRPr lang="en-US" sz="2600" dirty="0"/>
          </a:p>
          <a:p>
            <a:pPr marL="114300" indent="0">
              <a:buNone/>
            </a:pPr>
            <a:r>
              <a:rPr lang="en-US" sz="2600" dirty="0"/>
              <a:t>No further dissemination allowed, other than in legal proceedings.</a:t>
            </a:r>
          </a:p>
          <a:p>
            <a:pPr marL="114300" indent="0">
              <a:buNone/>
            </a:pPr>
            <a:endParaRPr lang="en-US" sz="2600" dirty="0"/>
          </a:p>
          <a:p>
            <a:pPr marL="114300" indent="0">
              <a:buNone/>
            </a:pPr>
            <a:r>
              <a:rPr lang="en-US" sz="2600" dirty="0"/>
              <a:t>Any </a:t>
            </a:r>
            <a:r>
              <a:rPr lang="en-US" sz="2600" u="sng" dirty="0"/>
              <a:t>additional</a:t>
            </a:r>
            <a:r>
              <a:rPr lang="en-US" sz="2600" dirty="0"/>
              <a:t> evidence that the parties would like the investigator to consider must be submitted by the end of the ten day period.</a:t>
            </a:r>
          </a:p>
          <a:p>
            <a:pPr marL="114300" indent="0">
              <a:buNone/>
            </a:pPr>
            <a:endParaRPr lang="en-US" sz="2400" dirty="0"/>
          </a:p>
          <a:p>
            <a:pPr marL="114300" indent="0">
              <a:buNone/>
            </a:pPr>
            <a:endParaRPr lang="en-US" sz="2400" dirty="0"/>
          </a:p>
          <a:p>
            <a:pPr marL="114300" indent="0">
              <a:buNone/>
            </a:pPr>
            <a:endParaRPr lang="en-US" sz="2400" dirty="0"/>
          </a:p>
          <a:p>
            <a:pPr marL="114300" indent="0">
              <a:buNone/>
            </a:pPr>
            <a:endParaRPr lang="en-US" sz="24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1945132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fontScale="92500" lnSpcReduction="10000"/>
          </a:bodyPr>
          <a:lstStyle/>
          <a:p>
            <a:pPr marL="114300" indent="0" algn="ctr">
              <a:buNone/>
            </a:pPr>
            <a:r>
              <a:rPr lang="en-US" sz="3500" b="1" dirty="0"/>
              <a:t>WHAT INFORMATION MUST BE SHARED?</a:t>
            </a:r>
          </a:p>
          <a:p>
            <a:pPr marL="114300" indent="0">
              <a:buNone/>
            </a:pPr>
            <a:endParaRPr lang="en-US" sz="2800" b="1" dirty="0"/>
          </a:p>
          <a:p>
            <a:r>
              <a:rPr lang="en-US" sz="2800" dirty="0"/>
              <a:t>Evidence </a:t>
            </a:r>
            <a:r>
              <a:rPr lang="en-US" sz="2800" u="sng" dirty="0"/>
              <a:t>directly related </a:t>
            </a:r>
            <a:r>
              <a:rPr lang="en-US" sz="2800" dirty="0"/>
              <a:t>to the allegations, even if not relied on in reaching a determination</a:t>
            </a:r>
          </a:p>
          <a:p>
            <a:endParaRPr lang="en-US" sz="2800" dirty="0"/>
          </a:p>
          <a:p>
            <a:r>
              <a:rPr lang="en-US" sz="2800" b="1" dirty="0"/>
              <a:t>“Directly Related”- Undefined in regs.  Use common meaning- All evidence that directly relates to the allegations under investigation.  Broad scope. </a:t>
            </a:r>
          </a:p>
          <a:p>
            <a:endParaRPr lang="en-US" sz="2800" b="1" dirty="0"/>
          </a:p>
          <a:p>
            <a:r>
              <a:rPr lang="en-US" sz="2800" dirty="0"/>
              <a:t>Only “relevant” information can be included in the report, therefore, parties can argue in their written response to the evidence the relevance or irrelevance of the evidence provided.</a:t>
            </a:r>
          </a:p>
          <a:p>
            <a:pPr marL="114300" indent="0">
              <a:buNone/>
            </a:pPr>
            <a:endParaRPr lang="en-US" sz="2800" dirty="0"/>
          </a:p>
          <a:p>
            <a:endParaRPr lang="en-US" sz="2800" b="1"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1672338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a:bodyPr>
          <a:lstStyle/>
          <a:p>
            <a:pPr marL="114300" indent="0" algn="ctr">
              <a:buNone/>
            </a:pPr>
            <a:r>
              <a:rPr lang="en-US" sz="3200" b="1" dirty="0"/>
              <a:t>WHAT IS “RELEVANT” EVIDENCE?</a:t>
            </a:r>
          </a:p>
          <a:p>
            <a:pPr marL="114300" indent="0" algn="ctr">
              <a:buNone/>
            </a:pPr>
            <a:endParaRPr lang="en-US" sz="3200" b="1" dirty="0"/>
          </a:p>
          <a:p>
            <a:pPr marL="114300" indent="0">
              <a:buNone/>
            </a:pPr>
            <a:r>
              <a:rPr lang="en-US" sz="2800" b="1" dirty="0"/>
              <a:t>Federal Rule of Evidence 401: Test for Relevant Evidence</a:t>
            </a:r>
          </a:p>
          <a:p>
            <a:pPr marL="114300" indent="0">
              <a:buNone/>
            </a:pPr>
            <a:r>
              <a:rPr lang="en-US" sz="2800" dirty="0"/>
              <a:t>	(a) Has a tendency to make a fact more or less </a:t>
            </a:r>
            <a:br>
              <a:rPr lang="en-US" sz="2800" dirty="0"/>
            </a:br>
            <a:r>
              <a:rPr lang="en-US" sz="2800" dirty="0"/>
              <a:t>                probable than it would be without the </a:t>
            </a:r>
            <a:br>
              <a:rPr lang="en-US" sz="2800" dirty="0"/>
            </a:br>
            <a:r>
              <a:rPr lang="en-US" sz="2800" dirty="0"/>
              <a:t>                evidence; and</a:t>
            </a:r>
          </a:p>
          <a:p>
            <a:pPr marL="114300" indent="0">
              <a:buNone/>
            </a:pPr>
            <a:endParaRPr lang="en-US" sz="2800" dirty="0"/>
          </a:p>
          <a:p>
            <a:pPr marL="114300" indent="0">
              <a:buNone/>
            </a:pPr>
            <a:r>
              <a:rPr lang="en-US" sz="2800" dirty="0"/>
              <a:t>	(b) The fact is of consequence in determining the</a:t>
            </a:r>
            <a:br>
              <a:rPr lang="en-US" sz="2800" dirty="0"/>
            </a:br>
            <a:r>
              <a:rPr lang="en-US" sz="2800" dirty="0"/>
              <a:t>               action</a:t>
            </a:r>
          </a:p>
          <a:p>
            <a:pPr marL="114300" indent="0">
              <a:buNone/>
            </a:pPr>
            <a:endParaRPr lang="en-US" sz="2800" dirty="0"/>
          </a:p>
          <a:p>
            <a:pPr marL="114300" indent="0">
              <a:buNone/>
            </a:pPr>
            <a:endParaRPr lang="en-US" sz="2800" b="1"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1088286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0"/>
          </a:xfrm>
        </p:spPr>
        <p:txBody>
          <a:bodyPr>
            <a:normAutofit/>
          </a:bodyPr>
          <a:lstStyle/>
          <a:p>
            <a:pPr marL="114300" indent="0" algn="ctr">
              <a:buNone/>
            </a:pPr>
            <a:r>
              <a:rPr lang="en-US" sz="3200" b="1" dirty="0"/>
              <a:t>RELEVANCE FURTHER EXPLAINED</a:t>
            </a:r>
          </a:p>
          <a:p>
            <a:pPr marL="114300" indent="0">
              <a:buNone/>
            </a:pPr>
            <a:endParaRPr lang="en-US" sz="2800" b="1" dirty="0"/>
          </a:p>
          <a:p>
            <a:pPr marL="114300" indent="0">
              <a:buNone/>
            </a:pPr>
            <a:r>
              <a:rPr lang="en-US" sz="2800" dirty="0"/>
              <a:t> The evidence must tend to prove or disprove a material fact at issue in the investigation.</a:t>
            </a:r>
          </a:p>
          <a:p>
            <a:pPr marL="114300" indent="0">
              <a:buNone/>
            </a:pPr>
            <a:endParaRPr lang="en-US" sz="2800" dirty="0"/>
          </a:p>
          <a:p>
            <a:pPr marL="114300" indent="0">
              <a:buNone/>
            </a:pPr>
            <a:r>
              <a:rPr lang="en-US" sz="2800" dirty="0"/>
              <a:t>The evidence only has to make a material fact more or less probable than it would be without the evidence.</a:t>
            </a:r>
          </a:p>
          <a:p>
            <a:pPr marL="114300" indent="0">
              <a:buNone/>
            </a:pPr>
            <a:endParaRPr lang="en-US" sz="2800" dirty="0"/>
          </a:p>
          <a:p>
            <a:pPr marL="114300" indent="0">
              <a:buNone/>
            </a:pPr>
            <a:r>
              <a:rPr lang="en-US" sz="2800" dirty="0"/>
              <a:t>The evidence does not need to make a major impact on the fact at issue.  Decision Maker decides how much weight to give to the evidence.</a:t>
            </a:r>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506137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a:bodyPr>
          <a:lstStyle/>
          <a:p>
            <a:pPr marL="114300" indent="0" algn="ctr">
              <a:buNone/>
            </a:pPr>
            <a:r>
              <a:rPr lang="en-US" sz="3200" b="1" dirty="0"/>
              <a:t>IRRELEVANT EVIDENCE</a:t>
            </a:r>
          </a:p>
          <a:p>
            <a:pPr marL="114300" indent="0">
              <a:buNone/>
            </a:pPr>
            <a:endParaRPr lang="en-US" sz="2800" b="1" dirty="0"/>
          </a:p>
          <a:p>
            <a:pPr marL="114300" indent="0">
              <a:buNone/>
            </a:pPr>
            <a:endParaRPr lang="en-US" sz="2800" dirty="0"/>
          </a:p>
          <a:p>
            <a:pPr marL="114300" indent="0">
              <a:buNone/>
            </a:pPr>
            <a:endParaRPr lang="en-US" sz="2800" dirty="0"/>
          </a:p>
          <a:p>
            <a:pPr marL="114300" indent="0">
              <a:buNone/>
            </a:pPr>
            <a:r>
              <a:rPr lang="en-US" sz="2800" dirty="0"/>
              <a:t>Evidence that exceeds the scope of the investigation and is not necessary to prove the fact in question.</a:t>
            </a:r>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10009637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fontScale="92500" lnSpcReduction="20000"/>
          </a:bodyPr>
          <a:lstStyle/>
          <a:p>
            <a:pPr marL="114300" indent="0" algn="ctr">
              <a:buNone/>
            </a:pPr>
            <a:r>
              <a:rPr lang="en-US" sz="3200" b="1" dirty="0"/>
              <a:t>REDACTIONS AND THE PRIVILEGE LOG</a:t>
            </a:r>
          </a:p>
          <a:p>
            <a:pPr marL="114300" indent="0">
              <a:buNone/>
            </a:pPr>
            <a:endParaRPr lang="en-US" sz="2800" b="1" dirty="0"/>
          </a:p>
          <a:p>
            <a:pPr marL="114300" indent="0">
              <a:buNone/>
            </a:pPr>
            <a:r>
              <a:rPr lang="en-US" sz="2800" dirty="0"/>
              <a:t>Evidence </a:t>
            </a:r>
            <a:r>
              <a:rPr lang="en-US" sz="2800" u="sng" dirty="0"/>
              <a:t>may be redacted and not provided to the parties/advisors</a:t>
            </a:r>
            <a:r>
              <a:rPr lang="en-US" sz="2800" dirty="0"/>
              <a:t>, if it is: </a:t>
            </a:r>
          </a:p>
          <a:p>
            <a:pPr marL="114300" indent="0">
              <a:buNone/>
            </a:pPr>
            <a:endParaRPr lang="en-US" sz="2800" dirty="0"/>
          </a:p>
          <a:p>
            <a:pPr marL="114300" indent="0">
              <a:buNone/>
            </a:pPr>
            <a:r>
              <a:rPr lang="en-US" sz="2800" dirty="0"/>
              <a:t>	1) not directly related to the allegations; or </a:t>
            </a:r>
          </a:p>
          <a:p>
            <a:pPr marL="114300" indent="0">
              <a:buNone/>
            </a:pPr>
            <a:br>
              <a:rPr lang="en-US" sz="2800" dirty="0"/>
            </a:br>
            <a:r>
              <a:rPr lang="en-US" sz="2800" dirty="0"/>
              <a:t>	2) otherwise barred from use because of a 	legally recognized and </a:t>
            </a:r>
            <a:r>
              <a:rPr lang="en-US" sz="2800" dirty="0" err="1"/>
              <a:t>unwaived</a:t>
            </a:r>
            <a:r>
              <a:rPr lang="en-US" sz="2800" dirty="0"/>
              <a:t> privilege 	106.45(b)(5)(i)</a:t>
            </a:r>
          </a:p>
          <a:p>
            <a:pPr marL="114300" indent="0">
              <a:buNone/>
            </a:pPr>
            <a:endParaRPr lang="en-US" sz="2800" dirty="0"/>
          </a:p>
          <a:p>
            <a:pPr marL="114300" indent="0">
              <a:buNone/>
            </a:pPr>
            <a:r>
              <a:rPr lang="en-US" sz="2800" dirty="0"/>
              <a:t>Create a log for information that is redacted or otherwise not provided, and share with the parties/advisors.  They can argue relevance in written comments.</a:t>
            </a:r>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2916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0"/>
          </a:xfrm>
        </p:spPr>
        <p:txBody>
          <a:bodyPr>
            <a:normAutofit lnSpcReduction="10000"/>
          </a:bodyPr>
          <a:lstStyle/>
          <a:p>
            <a:pPr marL="114300" indent="0" algn="ctr">
              <a:buNone/>
            </a:pPr>
            <a:r>
              <a:rPr lang="en-US" sz="2800" b="1" dirty="0"/>
              <a:t>TIX INVESTIGATOR RESPONSIBILITIES</a:t>
            </a:r>
          </a:p>
          <a:p>
            <a:pPr marL="114300" indent="0" algn="ctr">
              <a:buNone/>
            </a:pPr>
            <a:endParaRPr lang="en-US" sz="2800" b="1" dirty="0"/>
          </a:p>
          <a:p>
            <a:r>
              <a:rPr lang="en-US" sz="2400" dirty="0"/>
              <a:t>	Fair and unbiased investigation</a:t>
            </a:r>
          </a:p>
          <a:p>
            <a:r>
              <a:rPr lang="en-US" sz="2400" dirty="0"/>
              <a:t>	Collection and preservation of evidence</a:t>
            </a:r>
          </a:p>
          <a:p>
            <a:r>
              <a:rPr lang="en-US" sz="2400" dirty="0"/>
              <a:t>	Understanding of relevant and irrelevant evidence</a:t>
            </a:r>
          </a:p>
          <a:p>
            <a:r>
              <a:rPr lang="en-US" sz="2400" dirty="0"/>
              <a:t>	Understanding of prohibited and permitted use of 	evidence of complainant’s prior sexual history</a:t>
            </a:r>
          </a:p>
          <a:p>
            <a:r>
              <a:rPr lang="en-US" sz="2400" dirty="0"/>
              <a:t>	Understanding of use of confidential records</a:t>
            </a:r>
          </a:p>
          <a:p>
            <a:r>
              <a:rPr lang="en-US" sz="2400" dirty="0"/>
              <a:t>	Provision of evidence to the parties</a:t>
            </a:r>
          </a:p>
          <a:p>
            <a:r>
              <a:rPr lang="en-US" sz="2400" dirty="0"/>
              <a:t>	Preparation of draft report summarizing relevant 	evidence</a:t>
            </a:r>
          </a:p>
          <a:p>
            <a:r>
              <a:rPr lang="en-US" sz="2400" dirty="0"/>
              <a:t>	Provision of draft report to parties for comment</a:t>
            </a:r>
          </a:p>
          <a:p>
            <a:r>
              <a:rPr lang="en-US" sz="2400" dirty="0"/>
              <a:t>	Preparation of final report </a:t>
            </a:r>
          </a:p>
          <a:p>
            <a:pPr marL="114300" indent="0">
              <a:buNone/>
            </a:pPr>
            <a:endParaRPr lang="en-US" sz="2400" b="1"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72285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0"/>
          </a:xfrm>
        </p:spPr>
        <p:txBody>
          <a:bodyPr>
            <a:normAutofit/>
          </a:bodyPr>
          <a:lstStyle/>
          <a:p>
            <a:pPr marL="114300" indent="0" algn="ctr">
              <a:buNone/>
            </a:pPr>
            <a:r>
              <a:rPr lang="en-US" sz="3200" b="1" dirty="0"/>
              <a:t>NO INTRUSION ON LEGALLY-RECOGNIZED PRIVILEGES</a:t>
            </a:r>
          </a:p>
          <a:p>
            <a:pPr marL="114300" indent="0" algn="ctr">
              <a:buNone/>
            </a:pPr>
            <a:endParaRPr lang="en-US" sz="3200" dirty="0"/>
          </a:p>
          <a:p>
            <a:pPr marL="114300" indent="0">
              <a:buNone/>
            </a:pPr>
            <a:r>
              <a:rPr lang="en-US" sz="2800" dirty="0"/>
              <a:t>Do not use information or records protected by a legally recognized privilege </a:t>
            </a:r>
            <a:r>
              <a:rPr lang="en-US" sz="2800" b="1" dirty="0"/>
              <a:t>UNLESS</a:t>
            </a:r>
            <a:r>
              <a:rPr lang="en-US" sz="2800" dirty="0"/>
              <a:t> the person holding the privilege has </a:t>
            </a:r>
            <a:r>
              <a:rPr lang="en-US" sz="2800" u="sng" dirty="0"/>
              <a:t>voluntarily</a:t>
            </a:r>
            <a:r>
              <a:rPr lang="en-US" sz="2800" dirty="0"/>
              <a:t> waived the privilege in </a:t>
            </a:r>
            <a:r>
              <a:rPr lang="en-US" sz="2800" u="sng" dirty="0"/>
              <a:t>writing</a:t>
            </a:r>
            <a:r>
              <a:rPr lang="en-US" sz="2800" dirty="0"/>
              <a:t>.</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38568886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715000"/>
          </a:xfrm>
        </p:spPr>
        <p:txBody>
          <a:bodyPr>
            <a:normAutofit fontScale="92500" lnSpcReduction="10000"/>
          </a:bodyPr>
          <a:lstStyle/>
          <a:p>
            <a:pPr marL="114300" indent="0" algn="ctr">
              <a:buNone/>
            </a:pPr>
            <a:r>
              <a:rPr lang="en-US" sz="3500" b="1" dirty="0"/>
              <a:t>EXAMPLES OF EVIDENCE SUBJECT TO UNWAIVED LEGAL PRIVILEGE</a:t>
            </a:r>
          </a:p>
          <a:p>
            <a:pPr marL="114300" indent="0">
              <a:buNone/>
            </a:pPr>
            <a:endParaRPr lang="en-US" sz="2800" b="1" dirty="0"/>
          </a:p>
          <a:p>
            <a:r>
              <a:rPr lang="en-US" sz="2800" dirty="0"/>
              <a:t>Medical and Mental Health Treatment Records</a:t>
            </a:r>
          </a:p>
          <a:p>
            <a:r>
              <a:rPr lang="en-US" sz="2800" dirty="0"/>
              <a:t>Attorney -client</a:t>
            </a:r>
          </a:p>
          <a:p>
            <a:r>
              <a:rPr lang="en-US" sz="2800" b="1" dirty="0"/>
              <a:t>“Rape Shield” prohibition on Prior Sexual History of    </a:t>
            </a:r>
            <a:br>
              <a:rPr lang="en-US" sz="2800" b="1" dirty="0"/>
            </a:br>
            <a:r>
              <a:rPr lang="en-US" sz="2800" b="1" dirty="0"/>
              <a:t>  Complainant with two exceptions</a:t>
            </a:r>
            <a:r>
              <a:rPr lang="en-US" sz="2800" dirty="0"/>
              <a:t>:</a:t>
            </a:r>
          </a:p>
          <a:p>
            <a:pPr marL="114300" indent="0">
              <a:buNone/>
            </a:pPr>
            <a:r>
              <a:rPr lang="en-US" sz="2800" dirty="0"/>
              <a:t>	 1. 	Specific incidents of the Complainant’s prior 		sexual behavior </a:t>
            </a:r>
            <a:r>
              <a:rPr lang="en-US" sz="2800" u="sng" dirty="0"/>
              <a:t>with the Respondent </a:t>
            </a:r>
            <a:r>
              <a:rPr lang="en-US" sz="2800" dirty="0"/>
              <a:t>			offered for purpose of </a:t>
            </a:r>
            <a:r>
              <a:rPr lang="en-US" sz="2800" u="sng" dirty="0"/>
              <a:t>proving consent</a:t>
            </a:r>
            <a:r>
              <a:rPr lang="en-US" sz="2800" dirty="0"/>
              <a:t>; </a:t>
            </a:r>
            <a:br>
              <a:rPr lang="en-US" sz="2800" dirty="0"/>
            </a:br>
            <a:r>
              <a:rPr lang="en-US" sz="2800" dirty="0"/>
              <a:t>		</a:t>
            </a:r>
            <a:br>
              <a:rPr lang="en-US" sz="2800" dirty="0"/>
            </a:br>
            <a:r>
              <a:rPr lang="en-US" sz="2800" dirty="0"/>
              <a:t>	    2.  	Evidence of Complainant’s sexual history </a:t>
            </a:r>
            <a:r>
              <a:rPr lang="en-US" sz="2800" u="sng" dirty="0"/>
              <a:t>to </a:t>
            </a:r>
            <a:r>
              <a:rPr lang="en-US" sz="2800" dirty="0"/>
              <a:t>		</a:t>
            </a:r>
            <a:r>
              <a:rPr lang="en-US" sz="2800" u="sng" dirty="0"/>
              <a:t>prove someone other than the Respondent </a:t>
            </a:r>
            <a:r>
              <a:rPr lang="en-US" sz="2800" dirty="0"/>
              <a:t>		committed the alleged act</a:t>
            </a:r>
          </a:p>
          <a:p>
            <a:pPr marL="114300" indent="0">
              <a:buNone/>
            </a:pPr>
            <a:endParaRPr lang="en-US" sz="2800" b="1"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343359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a:bodyPr>
          <a:lstStyle/>
          <a:p>
            <a:pPr marL="114300" indent="0" algn="ctr">
              <a:buNone/>
            </a:pPr>
            <a:r>
              <a:rPr lang="en-US" sz="3200" b="1" dirty="0"/>
              <a:t>MORE ON RAPE SHIELD PROTECTIONS</a:t>
            </a:r>
          </a:p>
          <a:p>
            <a:pPr marL="114300" indent="0">
              <a:buNone/>
            </a:pPr>
            <a:endParaRPr lang="en-US" sz="3200" dirty="0"/>
          </a:p>
          <a:p>
            <a:pPr marL="114300" indent="0">
              <a:buNone/>
            </a:pPr>
            <a:r>
              <a:rPr lang="en-US" sz="3200" dirty="0"/>
              <a:t>	</a:t>
            </a:r>
            <a:endParaRPr lang="en-US" sz="2800" dirty="0"/>
          </a:p>
          <a:p>
            <a:pPr marL="114300" indent="0">
              <a:buNone/>
            </a:pPr>
            <a:r>
              <a:rPr lang="en-US" sz="2800" dirty="0"/>
              <a:t>	Complainant’s prior sexual history is considered 	</a:t>
            </a:r>
            <a:r>
              <a:rPr lang="en-US" sz="2800" u="sng" dirty="0"/>
              <a:t>irrelevant </a:t>
            </a:r>
            <a:r>
              <a:rPr lang="en-US" sz="2800" dirty="0"/>
              <a:t>and may not be used for any purpose 	other than as permitted under the two 	exceptions.</a:t>
            </a:r>
          </a:p>
          <a:p>
            <a:pPr marL="114300" indent="0">
              <a:buNone/>
            </a:pPr>
            <a:endParaRPr lang="en-US" sz="2800" dirty="0"/>
          </a:p>
          <a:p>
            <a:pPr marL="114300" indent="0">
              <a:buNone/>
            </a:pPr>
            <a:r>
              <a:rPr lang="en-US" sz="2800" dirty="0"/>
              <a:t>	</a:t>
            </a:r>
          </a:p>
          <a:p>
            <a:pPr marL="114300" indent="0">
              <a:buNone/>
            </a:pPr>
            <a:r>
              <a:rPr lang="en-US" sz="2800" dirty="0"/>
              <a:t>	</a:t>
            </a:r>
            <a:endParaRPr lang="en-US" sz="3200"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40395703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a:bodyPr>
          <a:lstStyle/>
          <a:p>
            <a:pPr marL="114300" indent="0" algn="ctr">
              <a:buNone/>
            </a:pPr>
            <a:r>
              <a:rPr lang="en-US" sz="3200" b="1" dirty="0"/>
              <a:t>FERPA and TITLE IX</a:t>
            </a:r>
          </a:p>
          <a:p>
            <a:pPr marL="114300" indent="0">
              <a:buNone/>
            </a:pPr>
            <a:endParaRPr lang="en-US" sz="2400" dirty="0"/>
          </a:p>
          <a:p>
            <a:pPr marL="114300" indent="0">
              <a:buNone/>
            </a:pPr>
            <a:endParaRPr lang="en-US" sz="2400" dirty="0"/>
          </a:p>
          <a:p>
            <a:pPr marL="114300" indent="0">
              <a:buNone/>
            </a:pPr>
            <a:r>
              <a:rPr lang="en-US" sz="2800" dirty="0"/>
              <a:t>If there is a direct conflict between the requirements of Title IX and the requirements of FERPA such that enforcement of FERPA would interfere with the primary purpose of Title IX- to eliminate sex based discrimination in schools, </a:t>
            </a:r>
            <a:r>
              <a:rPr lang="en-US" sz="2800" b="1" dirty="0"/>
              <a:t>Title IX overrides any conflicting FERPA provision</a:t>
            </a:r>
            <a:r>
              <a:rPr lang="en-US" sz="2800" dirty="0"/>
              <a:t>.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760459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257800"/>
          </a:xfrm>
        </p:spPr>
        <p:txBody>
          <a:bodyPr>
            <a:normAutofit lnSpcReduction="10000"/>
          </a:bodyPr>
          <a:lstStyle/>
          <a:p>
            <a:pPr marL="114300" indent="0" algn="ctr">
              <a:buNone/>
            </a:pPr>
            <a:r>
              <a:rPr lang="en-US" sz="3200" b="1" dirty="0"/>
              <a:t>Sharing of Draft Investigative Report</a:t>
            </a:r>
          </a:p>
          <a:p>
            <a:pPr marL="114300" indent="0" algn="ctr">
              <a:buNone/>
            </a:pPr>
            <a:endParaRPr lang="en-US" sz="2800" b="1" dirty="0"/>
          </a:p>
          <a:p>
            <a:pPr marL="114300" indent="0">
              <a:buNone/>
            </a:pPr>
            <a:r>
              <a:rPr lang="en-US" sz="2800" dirty="0"/>
              <a:t>May be submitted in hard copy or electronically; no further dissemination other than in legal proceeding</a:t>
            </a:r>
          </a:p>
          <a:p>
            <a:pPr marL="114300" indent="0">
              <a:buNone/>
            </a:pPr>
            <a:endParaRPr lang="en-US" sz="2800" dirty="0"/>
          </a:p>
          <a:p>
            <a:pPr marL="114300" indent="0">
              <a:buNone/>
            </a:pPr>
            <a:r>
              <a:rPr lang="en-US" sz="2800" dirty="0"/>
              <a:t>Ten business days for parties and advisors to review and submit written comments on draft- same period as evidence review</a:t>
            </a:r>
          </a:p>
          <a:p>
            <a:pPr marL="114300" indent="0">
              <a:buNone/>
            </a:pPr>
            <a:endParaRPr lang="en-US" sz="2800" dirty="0"/>
          </a:p>
          <a:p>
            <a:pPr marL="114300" indent="0">
              <a:buNone/>
            </a:pPr>
            <a:r>
              <a:rPr lang="en-US" sz="2800" dirty="0"/>
              <a:t>Investigator’s discretion to revise report in consideration of submitted comments/evidence.</a:t>
            </a:r>
          </a:p>
          <a:p>
            <a:pPr marL="114300" indent="0">
              <a:buNone/>
            </a:pPr>
            <a:endParaRPr lang="en-US" sz="2400" dirty="0"/>
          </a:p>
          <a:p>
            <a:pPr marL="114300" indent="0">
              <a:buNone/>
            </a:pPr>
            <a:endParaRPr lang="en-US" sz="2400" dirty="0"/>
          </a:p>
          <a:p>
            <a:pPr marL="114300" indent="0">
              <a:buNone/>
            </a:pPr>
            <a:endParaRPr lang="en-US" sz="2800" b="1" dirty="0"/>
          </a:p>
          <a:p>
            <a:pPr marL="114300" indent="0">
              <a:buNone/>
            </a:pPr>
            <a:endParaRPr lang="en-US" sz="2800" b="1" dirty="0"/>
          </a:p>
          <a:p>
            <a:pPr marL="114300" indent="0">
              <a:buNone/>
            </a:pPr>
            <a:endParaRPr lang="en-US" b="1"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3496687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a:bodyPr>
          <a:lstStyle/>
          <a:p>
            <a:pPr marL="114300" indent="0" algn="ctr">
              <a:buNone/>
            </a:pPr>
            <a:r>
              <a:rPr lang="en-US" sz="3200" b="1" dirty="0"/>
              <a:t>THE INVESTIGATIVE REPORT</a:t>
            </a:r>
          </a:p>
          <a:p>
            <a:pPr marL="114300" indent="0">
              <a:buNone/>
            </a:pPr>
            <a:endParaRPr lang="en-US" sz="2800" b="1" dirty="0"/>
          </a:p>
          <a:p>
            <a:pPr marL="114300" indent="0">
              <a:buNone/>
            </a:pPr>
            <a:r>
              <a:rPr lang="en-US" sz="2800" b="1" dirty="0"/>
              <a:t>Requirement</a:t>
            </a:r>
            <a:r>
              <a:rPr lang="en-US" sz="2800" dirty="0"/>
              <a:t>: Fairly summarize relevant evidence </a:t>
            </a:r>
          </a:p>
          <a:p>
            <a:pPr marL="114300" indent="0">
              <a:buNone/>
            </a:pPr>
            <a:endParaRPr lang="en-US" sz="2800" dirty="0"/>
          </a:p>
          <a:p>
            <a:pPr marL="114300" indent="0">
              <a:buNone/>
            </a:pPr>
            <a:r>
              <a:rPr lang="en-US" sz="2800" b="1" dirty="0"/>
              <a:t>Purpose</a:t>
            </a:r>
            <a:r>
              <a:rPr lang="en-US" sz="2800" dirty="0"/>
              <a:t>: To convey relevant information about the allegations to parties, their advisors, the Title IX Coordinator and the Decision Maker</a:t>
            </a:r>
          </a:p>
          <a:p>
            <a:pPr marL="114300" indent="0">
              <a:buNone/>
            </a:pPr>
            <a:endParaRPr lang="en-US" sz="2800" dirty="0"/>
          </a:p>
          <a:p>
            <a:pPr marL="114300" indent="0">
              <a:buNone/>
            </a:pPr>
            <a:r>
              <a:rPr lang="en-US" sz="2800" dirty="0"/>
              <a:t>Provided to parties and advisors at least 10 business days </a:t>
            </a:r>
            <a:r>
              <a:rPr lang="en-US" sz="2800" u="sng" dirty="0"/>
              <a:t>prior to live hearing</a:t>
            </a:r>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570422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lnSpcReduction="10000"/>
          </a:bodyPr>
          <a:lstStyle/>
          <a:p>
            <a:pPr marL="114300" indent="0" algn="ctr">
              <a:buNone/>
            </a:pPr>
            <a:r>
              <a:rPr lang="en-US" sz="3200" b="1" dirty="0"/>
              <a:t>WHAT GOES INTO THE INVESTIGATIVE REPORT?</a:t>
            </a:r>
          </a:p>
          <a:p>
            <a:pPr marL="114300" indent="0">
              <a:buNone/>
            </a:pPr>
            <a:endParaRPr lang="en-US" sz="2800" b="1" dirty="0"/>
          </a:p>
          <a:p>
            <a:pPr marL="114300" indent="0">
              <a:buNone/>
            </a:pPr>
            <a:r>
              <a:rPr lang="en-US" sz="2800" dirty="0"/>
              <a:t>Executive Summary/Introduction</a:t>
            </a:r>
          </a:p>
          <a:p>
            <a:pPr marL="114300" indent="0">
              <a:buNone/>
            </a:pPr>
            <a:r>
              <a:rPr lang="en-US" sz="2800" dirty="0"/>
              <a:t>Allegations(s)</a:t>
            </a:r>
          </a:p>
          <a:p>
            <a:pPr marL="114300" indent="0">
              <a:buNone/>
            </a:pPr>
            <a:r>
              <a:rPr lang="en-US" sz="2800" dirty="0"/>
              <a:t>Parties and affiliation with College</a:t>
            </a:r>
          </a:p>
          <a:p>
            <a:pPr marL="114300" indent="0">
              <a:buNone/>
            </a:pPr>
            <a:r>
              <a:rPr lang="en-US" sz="2800" dirty="0"/>
              <a:t>Jurisdiction requirements met</a:t>
            </a:r>
          </a:p>
          <a:p>
            <a:pPr marL="114300" indent="0">
              <a:buNone/>
            </a:pPr>
            <a:r>
              <a:rPr lang="en-US" sz="2800" dirty="0"/>
              <a:t>Complainant/ Respondent/ Witness Interview Summaries</a:t>
            </a:r>
          </a:p>
          <a:p>
            <a:pPr marL="114300" indent="0">
              <a:buNone/>
            </a:pPr>
            <a:r>
              <a:rPr lang="en-US" sz="2800" dirty="0"/>
              <a:t>Evidence- Description of each piece and relevance</a:t>
            </a:r>
          </a:p>
          <a:p>
            <a:pPr marL="114300" indent="0">
              <a:buNone/>
            </a:pPr>
            <a:r>
              <a:rPr lang="en-US" sz="2800" dirty="0"/>
              <a:t>Summary of Relevant Information</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647036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486400"/>
          </a:xfrm>
        </p:spPr>
        <p:txBody>
          <a:bodyPr>
            <a:normAutofit fontScale="92500" lnSpcReduction="10000"/>
          </a:bodyPr>
          <a:lstStyle/>
          <a:p>
            <a:pPr marL="114300" indent="0" algn="ctr">
              <a:buNone/>
            </a:pPr>
            <a:r>
              <a:rPr lang="en-US" sz="3200" b="1" dirty="0"/>
              <a:t>WHAT DOES </a:t>
            </a:r>
            <a:r>
              <a:rPr lang="en-US" sz="3200" b="1" u="sng" dirty="0"/>
              <a:t>NOT</a:t>
            </a:r>
            <a:r>
              <a:rPr lang="en-US" sz="3200" b="1" dirty="0"/>
              <a:t> GO INTO THE REPORT?</a:t>
            </a:r>
          </a:p>
          <a:p>
            <a:pPr marL="114300" indent="0">
              <a:buNone/>
            </a:pPr>
            <a:endParaRPr lang="en-US" sz="2800" b="1" dirty="0"/>
          </a:p>
          <a:p>
            <a:pPr marL="114300" indent="0">
              <a:buNone/>
            </a:pPr>
            <a:endParaRPr lang="en-US" sz="2800" dirty="0"/>
          </a:p>
          <a:p>
            <a:r>
              <a:rPr lang="en-US" sz="2800" dirty="0"/>
              <a:t>	Information regarding Complainant’s prior sexual 	history, with the two exceptions	</a:t>
            </a:r>
          </a:p>
          <a:p>
            <a:r>
              <a:rPr lang="en-US" sz="2800" dirty="0"/>
              <a:t>	Information/evidence for which privilege not 	voluntarily waived in writing</a:t>
            </a:r>
          </a:p>
          <a:p>
            <a:r>
              <a:rPr lang="en-US" sz="2800" dirty="0"/>
              <a:t>	Irrelevant information</a:t>
            </a:r>
          </a:p>
          <a:p>
            <a:r>
              <a:rPr lang="en-US" sz="2800" dirty="0"/>
              <a:t>	</a:t>
            </a:r>
            <a:r>
              <a:rPr lang="en-US" sz="2800" b="1" dirty="0"/>
              <a:t>No credibility determinations</a:t>
            </a:r>
          </a:p>
          <a:p>
            <a:r>
              <a:rPr lang="en-US" sz="2800" b="1" dirty="0"/>
              <a:t>	No finding of responsibility</a:t>
            </a:r>
          </a:p>
          <a:p>
            <a:pPr marL="114300" indent="0">
              <a:buNone/>
            </a:pPr>
            <a:endParaRPr lang="en-US" sz="2400" b="1" dirty="0"/>
          </a:p>
          <a:p>
            <a:pPr marL="114300" indent="0">
              <a:buNone/>
            </a:pPr>
            <a:endParaRPr lang="en-US" sz="2400" dirty="0"/>
          </a:p>
          <a:p>
            <a:pPr marL="114300" indent="0">
              <a:buNone/>
            </a:pPr>
            <a:r>
              <a:rPr lang="en-US" sz="2400" dirty="0"/>
              <a:t>	</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14637847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5300" y="838200"/>
            <a:ext cx="8229600" cy="4724400"/>
          </a:xfrm>
        </p:spPr>
        <p:txBody>
          <a:bodyPr>
            <a:normAutofit/>
          </a:bodyPr>
          <a:lstStyle/>
          <a:p>
            <a:pPr marL="114300" indent="0">
              <a:buNone/>
            </a:pPr>
            <a:endParaRPr lang="en-US" sz="2800" dirty="0"/>
          </a:p>
          <a:p>
            <a:pPr marL="114300" indent="0">
              <a:buNone/>
            </a:pPr>
            <a:endParaRPr lang="en-US" sz="2800" dirty="0"/>
          </a:p>
          <a:p>
            <a:pPr marL="114300" indent="0">
              <a:buNone/>
            </a:pPr>
            <a:endParaRPr lang="en-US" sz="2800" dirty="0"/>
          </a:p>
          <a:p>
            <a:pPr marL="114300" indent="0">
              <a:buNone/>
            </a:pPr>
            <a:r>
              <a:rPr lang="en-US" sz="2800" b="1" dirty="0"/>
              <a:t>MCCS INVESTIGATIVE REPORT CHECKLIST/TEMPLATE</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34317475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a:bodyPr>
          <a:lstStyle/>
          <a:p>
            <a:pPr marL="114300" indent="0" algn="ctr">
              <a:buNone/>
            </a:pPr>
            <a:r>
              <a:rPr lang="en-US" sz="3200" b="1" dirty="0"/>
              <a:t>DRAFTING THE REPORT SUMMARY</a:t>
            </a:r>
          </a:p>
          <a:p>
            <a:pPr marL="114300" indent="0">
              <a:buNone/>
            </a:pPr>
            <a:endParaRPr lang="en-US" sz="2800" b="1" dirty="0"/>
          </a:p>
          <a:p>
            <a:pPr marL="114300" indent="0">
              <a:buNone/>
            </a:pPr>
            <a:r>
              <a:rPr lang="en-US" sz="2400" dirty="0"/>
              <a:t>Straightforward recitation of the evidence (interviews, non-privileged records and physical evidence) relevant to the allegation(s).</a:t>
            </a:r>
          </a:p>
          <a:p>
            <a:pPr marL="114300" indent="0">
              <a:buNone/>
            </a:pPr>
            <a:endParaRPr lang="en-US" sz="2400" dirty="0"/>
          </a:p>
          <a:p>
            <a:pPr marL="114300" indent="0">
              <a:buNone/>
            </a:pPr>
            <a:r>
              <a:rPr lang="en-US" sz="2400" dirty="0"/>
              <a:t>Include relevant inculpatory and exculpatory evidence</a:t>
            </a:r>
            <a:br>
              <a:rPr lang="en-US" sz="2400" dirty="0"/>
            </a:br>
            <a:endParaRPr lang="en-US" sz="2400" dirty="0"/>
          </a:p>
          <a:p>
            <a:pPr marL="114300" indent="0">
              <a:buNone/>
            </a:pPr>
            <a:r>
              <a:rPr lang="en-US" sz="2400" dirty="0"/>
              <a:t>Proceed element by element of the alleged misconduct</a:t>
            </a:r>
          </a:p>
          <a:p>
            <a:pPr marL="114300" indent="0">
              <a:buNone/>
            </a:pPr>
            <a:r>
              <a:rPr lang="en-US" sz="2400" dirty="0"/>
              <a:t>	Example- sexual assault allegation</a:t>
            </a:r>
          </a:p>
          <a:p>
            <a:pPr marL="114300" indent="0">
              <a:buNone/>
            </a:pPr>
            <a:r>
              <a:rPr lang="en-US" sz="2400" dirty="0"/>
              <a:t>	1.  Evidence relevant to nature of the alleged conduct</a:t>
            </a:r>
          </a:p>
          <a:p>
            <a:pPr marL="114300" indent="0">
              <a:buNone/>
            </a:pPr>
            <a:r>
              <a:rPr lang="en-US" sz="2400" dirty="0"/>
              <a:t>	2.  Evidence relevant to issue of consent</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604424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562600"/>
          </a:xfrm>
        </p:spPr>
        <p:txBody>
          <a:bodyPr>
            <a:normAutofit/>
          </a:bodyPr>
          <a:lstStyle/>
          <a:p>
            <a:pPr marL="114300" indent="0" algn="ctr">
              <a:buNone/>
            </a:pPr>
            <a:r>
              <a:rPr lang="en-US" sz="2800" b="1" dirty="0"/>
              <a:t>ELEMENTS OF A FAIR AND UNBIASED INVESTIGATION</a:t>
            </a:r>
          </a:p>
          <a:p>
            <a:pPr marL="114300" indent="0">
              <a:buNone/>
            </a:pPr>
            <a:endParaRPr lang="en-US" sz="2800" b="1" dirty="0"/>
          </a:p>
          <a:p>
            <a:r>
              <a:rPr lang="en-US" sz="2400" dirty="0"/>
              <a:t>Exercise caution not to apply generalizations or assumptions</a:t>
            </a:r>
          </a:p>
          <a:p>
            <a:r>
              <a:rPr lang="en-US" sz="2400" dirty="0"/>
              <a:t>Check self for bias or conflicts of interest</a:t>
            </a:r>
          </a:p>
          <a:p>
            <a:r>
              <a:rPr lang="en-US" sz="2400" dirty="0"/>
              <a:t> Make efforts to obtain all reasonably available information</a:t>
            </a:r>
          </a:p>
          <a:p>
            <a:r>
              <a:rPr lang="en-US" sz="2400" dirty="0"/>
              <a:t>Avoid questions with judgmental tone</a:t>
            </a:r>
          </a:p>
          <a:p>
            <a:r>
              <a:rPr lang="en-US" sz="2400" dirty="0"/>
              <a:t>Ask Complainant and Respondent for names and contact info of any witnesses/individuals they believe can provide relevant information</a:t>
            </a:r>
          </a:p>
          <a:p>
            <a:r>
              <a:rPr lang="en-US" sz="2400" dirty="0"/>
              <a:t>Interview those individuals and any others who may have info</a:t>
            </a:r>
          </a:p>
          <a:p>
            <a:r>
              <a:rPr lang="en-US" sz="2400" dirty="0"/>
              <a:t>Collect physical evidence</a:t>
            </a:r>
          </a:p>
          <a:p>
            <a:r>
              <a:rPr lang="en-US" sz="2400" dirty="0"/>
              <a:t>Summarize evidence in a factual, nonjudgmental manner</a:t>
            </a:r>
          </a:p>
          <a:p>
            <a:pPr marL="114300" indent="0">
              <a:buNone/>
            </a:pPr>
            <a:endParaRPr lang="en-US" sz="2400" b="1"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5736676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410200"/>
          </a:xfrm>
        </p:spPr>
        <p:txBody>
          <a:bodyPr>
            <a:normAutofit fontScale="92500" lnSpcReduction="10000"/>
          </a:bodyPr>
          <a:lstStyle/>
          <a:p>
            <a:pPr marL="114300" indent="0" algn="ctr">
              <a:buNone/>
            </a:pPr>
            <a:r>
              <a:rPr lang="en-US" sz="3200" b="1" dirty="0"/>
              <a:t>FINAL INVESTIGATIVE REPORT</a:t>
            </a:r>
          </a:p>
          <a:p>
            <a:pPr marL="114300" indent="0" algn="ctr">
              <a:buNone/>
            </a:pPr>
            <a:endParaRPr lang="en-US" sz="3200" b="1" dirty="0"/>
          </a:p>
          <a:p>
            <a:pPr marL="114300" indent="0">
              <a:buNone/>
            </a:pPr>
            <a:r>
              <a:rPr lang="en-US" sz="2800" dirty="0"/>
              <a:t>At discretion of investigator, incorporates information provided by parties/advisors in response to review of report</a:t>
            </a:r>
          </a:p>
          <a:p>
            <a:pPr marL="114300" indent="0">
              <a:buNone/>
            </a:pPr>
            <a:endParaRPr lang="en-US" sz="2800" dirty="0"/>
          </a:p>
          <a:p>
            <a:pPr marL="114300" indent="0">
              <a:buNone/>
            </a:pPr>
            <a:r>
              <a:rPr lang="en-US" sz="2800" dirty="0"/>
              <a:t>Final version provided to Title IX Coordinator, along with all evidence directly related to the allegations, redaction log if any, and any written comments to the evidence and draft report submitted by the parties/advisors.</a:t>
            </a:r>
          </a:p>
          <a:p>
            <a:pPr marL="114300" indent="0">
              <a:buNone/>
            </a:pPr>
            <a:endParaRPr lang="en-US" sz="2800" dirty="0"/>
          </a:p>
          <a:p>
            <a:pPr marL="114300" indent="0">
              <a:buNone/>
            </a:pPr>
            <a:r>
              <a:rPr lang="en-US" sz="2800" dirty="0"/>
              <a:t>Investigator role complete.</a:t>
            </a:r>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532309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14300" indent="0">
              <a:buNone/>
            </a:pPr>
            <a:endParaRPr lang="en-US" dirty="0"/>
          </a:p>
          <a:p>
            <a:pPr marL="114300" indent="0">
              <a:buNone/>
            </a:pPr>
            <a:endParaRPr lang="en-US" dirty="0"/>
          </a:p>
          <a:p>
            <a:pPr marL="114300" indent="0">
              <a:buNone/>
            </a:pPr>
            <a:r>
              <a:rPr lang="en-US" dirty="0"/>
              <a:t>These training materials are subject to copyright protections and may not be copied, distributed or used for any purpose by anyone not affiliated with the Maine Community College System or Maine Maritime Academy.</a:t>
            </a:r>
          </a:p>
        </p:txBody>
      </p:sp>
      <p:sp>
        <p:nvSpPr>
          <p:cNvPr id="3" name="Footer Placeholder 2"/>
          <p:cNvSpPr>
            <a:spLocks noGrp="1"/>
          </p:cNvSpPr>
          <p:nvPr>
            <p:ph type="ftr" sz="quarter" idx="11"/>
          </p:nvPr>
        </p:nvSpPr>
        <p:spPr/>
        <p:txBody>
          <a:bodyPr/>
          <a:lstStyle/>
          <a:p>
            <a:r>
              <a:rPr lang="en-US"/>
              <a:t>Title IX Investigator Training</a:t>
            </a:r>
          </a:p>
        </p:txBody>
      </p:sp>
    </p:spTree>
    <p:extLst>
      <p:ext uri="{BB962C8B-B14F-4D97-AF65-F5344CB8AC3E}">
        <p14:creationId xmlns:p14="http://schemas.microsoft.com/office/powerpoint/2010/main" val="225888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457200" y="274638"/>
            <a:ext cx="8229600" cy="1173162"/>
          </a:xfrm>
        </p:spPr>
        <p:txBody>
          <a:bodyPr/>
          <a:lstStyle/>
          <a:p>
            <a:pPr algn="ctr"/>
            <a:r>
              <a:rPr lang="en-US" sz="3200" dirty="0"/>
              <a:t>NO CONFLICT OF INTEREST OR BIAS</a:t>
            </a:r>
            <a:br>
              <a:rPr lang="en-US" sz="3200" dirty="0"/>
            </a:br>
            <a:endParaRPr lang="en-US" sz="3200" dirty="0">
              <a:solidFill>
                <a:schemeClr val="tx1"/>
              </a:solidFill>
            </a:endParaRPr>
          </a:p>
        </p:txBody>
      </p:sp>
      <p:sp>
        <p:nvSpPr>
          <p:cNvPr id="2" name="Content Placeholder 1"/>
          <p:cNvSpPr>
            <a:spLocks noGrp="1"/>
          </p:cNvSpPr>
          <p:nvPr>
            <p:ph idx="1"/>
          </p:nvPr>
        </p:nvSpPr>
        <p:spPr>
          <a:xfrm>
            <a:off x="457200" y="1447800"/>
            <a:ext cx="8229600" cy="4495800"/>
          </a:xfrm>
        </p:spPr>
        <p:txBody>
          <a:bodyPr>
            <a:normAutofit/>
          </a:bodyPr>
          <a:lstStyle/>
          <a:p>
            <a:pPr marL="114300" indent="0">
              <a:buNone/>
            </a:pPr>
            <a:endParaRPr lang="en-US" dirty="0"/>
          </a:p>
          <a:p>
            <a:pPr marL="411480" lvl="1" indent="0">
              <a:buNone/>
            </a:pPr>
            <a:r>
              <a:rPr lang="en-US" sz="2400" dirty="0"/>
              <a:t> Any person designated as an investigator must have </a:t>
            </a:r>
            <a:r>
              <a:rPr lang="en-US" sz="2400" b="1" dirty="0"/>
              <a:t>no conflicts of interest or bias </a:t>
            </a:r>
            <a:r>
              <a:rPr lang="en-US" sz="2400" dirty="0"/>
              <a:t>for or against either complainants or respondents generally or an individual complainant or respondent.  Final Rule §106.45(b)(1)(iii)</a:t>
            </a:r>
          </a:p>
          <a:p>
            <a:pPr marL="411480" lvl="1" indent="0">
              <a:buNone/>
            </a:pPr>
            <a:endParaRPr lang="en-US" sz="2400" dirty="0"/>
          </a:p>
          <a:p>
            <a:pPr marL="411480" lvl="1" indent="0">
              <a:buNone/>
            </a:pPr>
            <a:r>
              <a:rPr lang="en-US" sz="2400" dirty="0"/>
              <a:t>Impartial/no prejudgment of allegation</a:t>
            </a:r>
          </a:p>
          <a:p>
            <a:pPr marL="411480" lvl="1" indent="0">
              <a:buNone/>
            </a:pPr>
            <a:endParaRPr lang="en-US" sz="2400" dirty="0"/>
          </a:p>
          <a:p>
            <a:pPr marL="411480" lvl="1" indent="0">
              <a:buNone/>
            </a:pPr>
            <a:r>
              <a:rPr lang="en-US" sz="2400" b="1" dirty="0"/>
              <a:t>Purpose</a:t>
            </a:r>
            <a:r>
              <a:rPr lang="en-US" sz="2400" dirty="0"/>
              <a:t>: To minimize premature judgment of the facts related to the allegation throughout the Title IX process.</a:t>
            </a:r>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293170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181600"/>
          </a:xfrm>
        </p:spPr>
        <p:txBody>
          <a:bodyPr>
            <a:normAutofit/>
          </a:bodyPr>
          <a:lstStyle/>
          <a:p>
            <a:pPr marL="114300" indent="0">
              <a:buNone/>
            </a:pPr>
            <a:r>
              <a:rPr lang="en-US" sz="3200" b="1" dirty="0"/>
              <a:t>WHAT IS CONFLICT OF INTEREST OR BIAS?</a:t>
            </a:r>
          </a:p>
          <a:p>
            <a:pPr marL="114300" indent="0" algn="ctr">
              <a:buNone/>
            </a:pPr>
            <a:endParaRPr lang="en-US" sz="2800" b="1" dirty="0"/>
          </a:p>
          <a:p>
            <a:r>
              <a:rPr lang="en-US" sz="2800" dirty="0"/>
              <a:t>Considering an individual’s status as a complainant or a respondent </a:t>
            </a:r>
            <a:r>
              <a:rPr lang="en-US" sz="2800" u="sng" dirty="0"/>
              <a:t>as a negative or positive</a:t>
            </a:r>
          </a:p>
          <a:p>
            <a:pPr marL="114300" indent="0">
              <a:buNone/>
            </a:pPr>
            <a:r>
              <a:rPr lang="en-US" sz="2800" dirty="0"/>
              <a:t>	</a:t>
            </a:r>
          </a:p>
          <a:p>
            <a:r>
              <a:rPr lang="en-US" sz="2800" dirty="0"/>
              <a:t>Harboring a bias for or against an individual complainant or respondent</a:t>
            </a:r>
          </a:p>
          <a:p>
            <a:pPr marL="114300" indent="0">
              <a:buNone/>
            </a:pPr>
            <a:endParaRPr lang="en-US" sz="2800" dirty="0"/>
          </a:p>
          <a:p>
            <a:r>
              <a:rPr lang="en-US" sz="2800" dirty="0"/>
              <a:t>Applying sex stereotypes as a factor in consideration of the Title IX allegation	</a:t>
            </a:r>
          </a:p>
          <a:p>
            <a:pPr marL="114300" indent="0">
              <a:buNone/>
            </a:pPr>
            <a:endParaRPr lang="en-US" sz="2800" dirty="0"/>
          </a:p>
          <a:p>
            <a:pPr marL="114300" indent="0">
              <a:buNone/>
            </a:pPr>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336485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029200"/>
          </a:xfrm>
        </p:spPr>
        <p:txBody>
          <a:bodyPr>
            <a:normAutofit/>
          </a:bodyPr>
          <a:lstStyle/>
          <a:p>
            <a:pPr marL="114300" indent="0" algn="ctr">
              <a:buNone/>
            </a:pPr>
            <a:r>
              <a:rPr lang="en-US" sz="3200" b="1" dirty="0"/>
              <a:t>Examples of Conflict of Interest of Bias</a:t>
            </a:r>
          </a:p>
          <a:p>
            <a:pPr marL="114300" indent="0">
              <a:buNone/>
            </a:pPr>
            <a:endParaRPr lang="en-US" sz="2800" dirty="0"/>
          </a:p>
          <a:p>
            <a:r>
              <a:rPr lang="en-US" sz="2800" dirty="0"/>
              <a:t>All complaints of sexual assault by a female against a male are true and the complainant should be believed over the respondent</a:t>
            </a:r>
          </a:p>
          <a:p>
            <a:r>
              <a:rPr lang="en-US" sz="2800" dirty="0"/>
              <a:t>Stereotypical notions of male and female behavior</a:t>
            </a:r>
          </a:p>
          <a:p>
            <a:r>
              <a:rPr lang="en-US" sz="2800" dirty="0"/>
              <a:t>Reliance on statistical evidence to support credibility of one party over the other</a:t>
            </a:r>
          </a:p>
          <a:p>
            <a:r>
              <a:rPr lang="en-US" sz="2800" dirty="0"/>
              <a:t>Prior relationship with party that materially affects ability to remain impartial</a:t>
            </a:r>
          </a:p>
          <a:p>
            <a:endParaRPr lang="en-US" sz="28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330764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81000"/>
            <a:ext cx="8229600" cy="5638800"/>
          </a:xfrm>
        </p:spPr>
        <p:txBody>
          <a:bodyPr>
            <a:normAutofit fontScale="92500"/>
          </a:bodyPr>
          <a:lstStyle/>
          <a:p>
            <a:pPr marL="114300" indent="0" algn="ctr">
              <a:buNone/>
            </a:pPr>
            <a:r>
              <a:rPr lang="en-US" sz="3200" b="1" dirty="0"/>
              <a:t>IMPLICIT BIAS</a:t>
            </a:r>
          </a:p>
          <a:p>
            <a:pPr marL="114300" indent="0">
              <a:buNone/>
            </a:pPr>
            <a:endParaRPr lang="en-US" sz="2800" b="1" dirty="0"/>
          </a:p>
          <a:p>
            <a:pPr marL="114300" indent="0">
              <a:buNone/>
            </a:pPr>
            <a:r>
              <a:rPr lang="en-US" sz="2800" b="1" u="sng" dirty="0"/>
              <a:t>Subconscious</a:t>
            </a:r>
            <a:r>
              <a:rPr lang="en-US" sz="2800" dirty="0"/>
              <a:t> assumptions, stereotypes and unintentional actions towards others based on factors such as physical appearance, sexual orientation, gender expression or identity, race, religion, gender, age, disability, national origin, socioeconomic status, etc.</a:t>
            </a:r>
          </a:p>
          <a:p>
            <a:pPr marL="114300" indent="0">
              <a:buNone/>
            </a:pPr>
            <a:endParaRPr lang="en-US" sz="2800" dirty="0"/>
          </a:p>
          <a:p>
            <a:pPr marL="114300" indent="0">
              <a:buNone/>
            </a:pPr>
            <a:r>
              <a:rPr lang="en-US" sz="2800" dirty="0"/>
              <a:t>Unconsciously affects your understanding, decisions and actions regarding certain types of people</a:t>
            </a:r>
          </a:p>
          <a:p>
            <a:pPr marL="114300" indent="0">
              <a:buNone/>
            </a:pPr>
            <a:endParaRPr lang="en-US" sz="2800" dirty="0"/>
          </a:p>
          <a:p>
            <a:pPr marL="114300" indent="0">
              <a:buNone/>
            </a:pPr>
            <a:r>
              <a:rPr lang="en-US" sz="2800" dirty="0"/>
              <a:t>Can be positive or negative in nature</a:t>
            </a:r>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2278583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334000"/>
          </a:xfrm>
        </p:spPr>
        <p:txBody>
          <a:bodyPr>
            <a:normAutofit lnSpcReduction="10000"/>
          </a:bodyPr>
          <a:lstStyle/>
          <a:p>
            <a:pPr marL="114300" indent="0" algn="ctr">
              <a:buNone/>
            </a:pPr>
            <a:r>
              <a:rPr lang="en-US" sz="3200" b="1" dirty="0"/>
              <a:t>EXAMPLES OF IMPLICIT BIAS</a:t>
            </a:r>
          </a:p>
          <a:p>
            <a:pPr marL="114300" indent="0">
              <a:buNone/>
            </a:pPr>
            <a:endParaRPr lang="en-US" sz="2400" b="1" dirty="0"/>
          </a:p>
          <a:p>
            <a:pPr marL="114300" indent="0">
              <a:buNone/>
            </a:pPr>
            <a:r>
              <a:rPr lang="en-US" sz="2400" dirty="0"/>
              <a:t>Unconsciously:</a:t>
            </a:r>
          </a:p>
          <a:p>
            <a:pPr marL="114300" indent="0">
              <a:buNone/>
            </a:pPr>
            <a:endParaRPr lang="en-US" sz="2400" dirty="0"/>
          </a:p>
          <a:p>
            <a:r>
              <a:rPr lang="en-US" sz="2400" dirty="0"/>
              <a:t>Viewing an attractive, athletic, academically successful student as more likely to be telling the truth than an unattractive, unathletic, struggling student. (“Halo” effect)</a:t>
            </a:r>
          </a:p>
          <a:p>
            <a:endParaRPr lang="en-US" sz="2400" dirty="0"/>
          </a:p>
          <a:p>
            <a:r>
              <a:rPr lang="en-US" sz="2400" dirty="0"/>
              <a:t>Viewing a witness of your race as more credible than a witness of a different race.</a:t>
            </a:r>
          </a:p>
          <a:p>
            <a:endParaRPr lang="en-US" sz="2400" dirty="0"/>
          </a:p>
          <a:p>
            <a:r>
              <a:rPr lang="en-US" sz="2400" dirty="0"/>
              <a:t>Prejudging someone based on their status as a complainant or respondent </a:t>
            </a:r>
          </a:p>
          <a:p>
            <a:pPr marL="114300" indent="0">
              <a:buNone/>
            </a:pPr>
            <a:endParaRPr lang="en-US" sz="2400" dirty="0"/>
          </a:p>
          <a:p>
            <a:pPr marL="114300" indent="0">
              <a:buNone/>
            </a:pPr>
            <a:endParaRPr lang="en-US" sz="2400" dirty="0"/>
          </a:p>
          <a:p>
            <a:pPr marL="114300" indent="0">
              <a:buNone/>
            </a:pPr>
            <a:endParaRPr lang="en-US" sz="2400" dirty="0"/>
          </a:p>
          <a:p>
            <a:pPr marL="114300" indent="0">
              <a:buNone/>
            </a:pPr>
            <a:endParaRPr lang="en-US" sz="2400" dirty="0"/>
          </a:p>
          <a:p>
            <a:pPr marL="114300" indent="0">
              <a:buNone/>
            </a:pPr>
            <a:endParaRPr lang="en-US" sz="2400" dirty="0"/>
          </a:p>
        </p:txBody>
      </p:sp>
      <p:sp>
        <p:nvSpPr>
          <p:cNvPr id="3" name="Footer Placeholder 2"/>
          <p:cNvSpPr>
            <a:spLocks noGrp="1"/>
          </p:cNvSpPr>
          <p:nvPr>
            <p:ph type="ftr" sz="quarter" idx="11"/>
          </p:nvPr>
        </p:nvSpPr>
        <p:spPr/>
        <p:txBody>
          <a:bodyPr/>
          <a:lstStyle/>
          <a:p>
            <a:r>
              <a:rPr lang="en-US"/>
              <a:t>Title IX Investigator Training</a:t>
            </a:r>
            <a:endParaRPr lang="en-US" dirty="0"/>
          </a:p>
        </p:txBody>
      </p:sp>
    </p:spTree>
    <p:extLst>
      <p:ext uri="{BB962C8B-B14F-4D97-AF65-F5344CB8AC3E}">
        <p14:creationId xmlns:p14="http://schemas.microsoft.com/office/powerpoint/2010/main" val="37882903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CCS_Template_Dirigo_Final">
  <a:themeElements>
    <a:clrScheme name="MCCS color pallette">
      <a:dk1>
        <a:srgbClr val="2C3F6C"/>
      </a:dk1>
      <a:lt1>
        <a:srgbClr val="FFFFFF"/>
      </a:lt1>
      <a:dk2>
        <a:srgbClr val="5B763E"/>
      </a:dk2>
      <a:lt2>
        <a:srgbClr val="CCB066"/>
      </a:lt2>
      <a:accent1>
        <a:srgbClr val="CCB066"/>
      </a:accent1>
      <a:accent2>
        <a:srgbClr val="7B9EC7"/>
      </a:accent2>
      <a:accent3>
        <a:srgbClr val="C56829"/>
      </a:accent3>
      <a:accent4>
        <a:srgbClr val="7AA374"/>
      </a:accent4>
      <a:accent5>
        <a:srgbClr val="2C3F6C"/>
      </a:accent5>
      <a:accent6>
        <a:srgbClr val="5B763E"/>
      </a:accent6>
      <a:hlink>
        <a:srgbClr val="D25814"/>
      </a:hlink>
      <a:folHlink>
        <a:srgbClr val="2C3F6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Presentation2" id="{DA8669BA-EE70-4E6A-A0F7-4396647ADF0E}" vid="{C69B49CC-F6A0-48D7-ABD2-5F2C7AADE8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Dirigo 2019 Presentation template</Template>
  <TotalTime>1409</TotalTime>
  <Words>2430</Words>
  <Application>Microsoft Office PowerPoint</Application>
  <PresentationFormat>On-screen Show (4:3)</PresentationFormat>
  <Paragraphs>332</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Cambria</vt:lpstr>
      <vt:lpstr>HelveticaNeueLT Std Med</vt:lpstr>
      <vt:lpstr>MCCS_Template_Dirigo_Final</vt:lpstr>
      <vt:lpstr>TITLE IX  INVESTIGATOR TRAINING August 4, 2020 </vt:lpstr>
      <vt:lpstr>PowerPoint Presentation</vt:lpstr>
      <vt:lpstr>PowerPoint Presentation</vt:lpstr>
      <vt:lpstr>PowerPoint Presentation</vt:lpstr>
      <vt:lpstr>NO CONFLICT OF INTEREST OR BIAS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Maine Community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Meredith</dc:creator>
  <cp:lastModifiedBy>Sally Meredith</cp:lastModifiedBy>
  <cp:revision>72</cp:revision>
  <cp:lastPrinted>2020-08-04T14:24:14Z</cp:lastPrinted>
  <dcterms:created xsi:type="dcterms:W3CDTF">2020-07-17T15:28:01Z</dcterms:created>
  <dcterms:modified xsi:type="dcterms:W3CDTF">2020-08-05T15:54:54Z</dcterms:modified>
</cp:coreProperties>
</file>